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34"/>
  </p:notesMasterIdLst>
  <p:handoutMasterIdLst>
    <p:handoutMasterId r:id="rId35"/>
  </p:handoutMasterIdLst>
  <p:sldIdLst>
    <p:sldId id="257" r:id="rId7"/>
    <p:sldId id="259" r:id="rId8"/>
    <p:sldId id="341" r:id="rId9"/>
    <p:sldId id="268" r:id="rId10"/>
    <p:sldId id="270" r:id="rId11"/>
    <p:sldId id="291" r:id="rId12"/>
    <p:sldId id="342" r:id="rId13"/>
    <p:sldId id="343" r:id="rId14"/>
    <p:sldId id="347" r:id="rId15"/>
    <p:sldId id="346" r:id="rId16"/>
    <p:sldId id="348" r:id="rId17"/>
    <p:sldId id="320" r:id="rId18"/>
    <p:sldId id="321" r:id="rId19"/>
    <p:sldId id="356" r:id="rId20"/>
    <p:sldId id="358" r:id="rId21"/>
    <p:sldId id="359" r:id="rId22"/>
    <p:sldId id="360" r:id="rId23"/>
    <p:sldId id="357" r:id="rId24"/>
    <p:sldId id="351" r:id="rId25"/>
    <p:sldId id="353" r:id="rId26"/>
    <p:sldId id="301" r:id="rId27"/>
    <p:sldId id="340" r:id="rId28"/>
    <p:sldId id="330" r:id="rId29"/>
    <p:sldId id="332" r:id="rId30"/>
    <p:sldId id="303" r:id="rId31"/>
    <p:sldId id="267" r:id="rId32"/>
    <p:sldId id="355" r:id="rId33"/>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tman, Amelia" initials="WA" lastIdx="7" clrIdx="0"/>
  <p:cmAuthor id="1" name="Paton, Deepti" initials="PD"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B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2457" autoAdjust="0"/>
  </p:normalViewPr>
  <p:slideViewPr>
    <p:cSldViewPr>
      <p:cViewPr>
        <p:scale>
          <a:sx n="80" d="100"/>
          <a:sy n="80" d="100"/>
        </p:scale>
        <p:origin x="-2430" y="-168"/>
      </p:cViewPr>
      <p:guideLst>
        <p:guide orient="horz" pos="2160"/>
        <p:guide pos="2880"/>
      </p:guideLst>
    </p:cSldViewPr>
  </p:slideViewPr>
  <p:outlineViewPr>
    <p:cViewPr>
      <p:scale>
        <a:sx n="33" d="100"/>
        <a:sy n="33" d="100"/>
      </p:scale>
      <p:origin x="0" y="6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diagrams/_rels/data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image" Target="../media/image13.png"/><Relationship Id="rId4" Type="http://schemas.openxmlformats.org/officeDocument/2006/relationships/image" Target="../media/image16.jpg"/></Relationships>
</file>

<file path=ppt/diagrams/_rels/data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953B30-3804-410D-A83A-C4C46DFEBF90}"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AU"/>
        </a:p>
      </dgm:t>
    </dgm:pt>
    <dgm:pt modelId="{FD99FB65-9E94-4837-ADF1-EB3874BDB26F}">
      <dgm:prSet phldrT="[Text]"/>
      <dgm:spPr/>
      <dgm:t>
        <a:bodyPr/>
        <a:lstStyle/>
        <a:p>
          <a:r>
            <a:rPr lang="en-AU" dirty="0" smtClean="0"/>
            <a:t>ATO </a:t>
          </a:r>
          <a:r>
            <a:rPr lang="en-AU" dirty="0" err="1" smtClean="0"/>
            <a:t>secondees</a:t>
          </a:r>
          <a:endParaRPr lang="en-AU" dirty="0"/>
        </a:p>
      </dgm:t>
    </dgm:pt>
    <dgm:pt modelId="{C6E05CCD-19B5-40EA-A01E-9ADFD913472C}" type="parTrans" cxnId="{6D97DDA0-BDE3-4502-B528-6110DA0694D2}">
      <dgm:prSet/>
      <dgm:spPr/>
      <dgm:t>
        <a:bodyPr/>
        <a:lstStyle/>
        <a:p>
          <a:endParaRPr lang="en-AU"/>
        </a:p>
      </dgm:t>
    </dgm:pt>
    <dgm:pt modelId="{3CC7BF96-49DA-4B89-BC77-A0B3FD3CF43C}" type="sibTrans" cxnId="{6D97DDA0-BDE3-4502-B528-6110DA0694D2}">
      <dgm:prSet/>
      <dgm:spPr/>
      <dgm:t>
        <a:bodyPr/>
        <a:lstStyle/>
        <a:p>
          <a:endParaRPr lang="en-AU"/>
        </a:p>
      </dgm:t>
    </dgm:pt>
    <dgm:pt modelId="{418656BB-A9FC-4627-9544-CDDE3728CBA8}">
      <dgm:prSet phldrT="[Text]"/>
      <dgm:spPr/>
      <dgm:t>
        <a:bodyPr/>
        <a:lstStyle/>
        <a:p>
          <a:r>
            <a:rPr lang="en-AU" dirty="0" smtClean="0"/>
            <a:t>Treasury </a:t>
          </a:r>
          <a:r>
            <a:rPr lang="en-AU" dirty="0" err="1" smtClean="0"/>
            <a:t>secondees</a:t>
          </a:r>
          <a:endParaRPr lang="en-AU" dirty="0"/>
        </a:p>
      </dgm:t>
    </dgm:pt>
    <dgm:pt modelId="{9E317086-57C2-45E1-9EC0-78EF0BB2B80D}" type="parTrans" cxnId="{62F0188C-77E2-4A4D-A481-B760F744FCAD}">
      <dgm:prSet/>
      <dgm:spPr/>
      <dgm:t>
        <a:bodyPr/>
        <a:lstStyle/>
        <a:p>
          <a:endParaRPr lang="en-AU"/>
        </a:p>
      </dgm:t>
    </dgm:pt>
    <dgm:pt modelId="{D22B817B-E909-48B2-BA5A-EC04AF5FEE3D}" type="sibTrans" cxnId="{62F0188C-77E2-4A4D-A481-B760F744FCAD}">
      <dgm:prSet/>
      <dgm:spPr/>
      <dgm:t>
        <a:bodyPr/>
        <a:lstStyle/>
        <a:p>
          <a:endParaRPr lang="en-AU"/>
        </a:p>
      </dgm:t>
    </dgm:pt>
    <dgm:pt modelId="{F8306562-99DA-4A09-A0CC-EACB8874B898}">
      <dgm:prSet phldrT="[Text]"/>
      <dgm:spPr/>
      <dgm:t>
        <a:bodyPr/>
        <a:lstStyle/>
        <a:p>
          <a:r>
            <a:rPr lang="en-AU" dirty="0" smtClean="0"/>
            <a:t>Board of Taxation Secretariat</a:t>
          </a:r>
          <a:endParaRPr lang="en-AU" dirty="0"/>
        </a:p>
      </dgm:t>
    </dgm:pt>
    <dgm:pt modelId="{EAACC0CE-0885-48C4-AB79-A3A0E9AC66F5}" type="parTrans" cxnId="{1ADE4476-5CFF-4A1C-A536-7842ABF0434B}">
      <dgm:prSet/>
      <dgm:spPr/>
      <dgm:t>
        <a:bodyPr/>
        <a:lstStyle/>
        <a:p>
          <a:endParaRPr lang="en-AU"/>
        </a:p>
      </dgm:t>
    </dgm:pt>
    <dgm:pt modelId="{EF215675-3551-4D86-B92F-14AD28A8BD39}" type="sibTrans" cxnId="{1ADE4476-5CFF-4A1C-A536-7842ABF0434B}">
      <dgm:prSet/>
      <dgm:spPr/>
      <dgm:t>
        <a:bodyPr/>
        <a:lstStyle/>
        <a:p>
          <a:endParaRPr lang="en-AU"/>
        </a:p>
      </dgm:t>
    </dgm:pt>
    <dgm:pt modelId="{AEE9AD6F-EA59-4DDD-89D5-6536A76ED6F5}">
      <dgm:prSet phldrT="[Text]"/>
      <dgm:spPr/>
      <dgm:t>
        <a:bodyPr/>
        <a:lstStyle/>
        <a:p>
          <a:r>
            <a:rPr lang="en-AU" dirty="0" smtClean="0"/>
            <a:t>Private Sector </a:t>
          </a:r>
          <a:r>
            <a:rPr lang="en-AU" dirty="0" err="1" smtClean="0"/>
            <a:t>secondees</a:t>
          </a:r>
          <a:r>
            <a:rPr lang="en-AU" dirty="0" smtClean="0"/>
            <a:t> and consultants</a:t>
          </a:r>
          <a:endParaRPr lang="en-AU" dirty="0"/>
        </a:p>
      </dgm:t>
    </dgm:pt>
    <dgm:pt modelId="{2C5F24AF-863A-44AC-95FA-EC66CFB10802}" type="sibTrans" cxnId="{497B5540-14BC-431F-B3A6-EE037E393B01}">
      <dgm:prSet/>
      <dgm:spPr/>
      <dgm:t>
        <a:bodyPr/>
        <a:lstStyle/>
        <a:p>
          <a:endParaRPr lang="en-AU"/>
        </a:p>
      </dgm:t>
    </dgm:pt>
    <dgm:pt modelId="{ADFB8D93-810A-4E67-B142-CC8DCC38B218}" type="parTrans" cxnId="{497B5540-14BC-431F-B3A6-EE037E393B01}">
      <dgm:prSet/>
      <dgm:spPr/>
      <dgm:t>
        <a:bodyPr/>
        <a:lstStyle/>
        <a:p>
          <a:endParaRPr lang="en-AU"/>
        </a:p>
      </dgm:t>
    </dgm:pt>
    <dgm:pt modelId="{5A9E4DD9-098F-43FF-A132-B50038D3968F}" type="pres">
      <dgm:prSet presAssocID="{DD953B30-3804-410D-A83A-C4C46DFEBF90}" presName="Name0" presStyleCnt="0">
        <dgm:presLayoutVars>
          <dgm:chMax val="4"/>
          <dgm:resizeHandles val="exact"/>
        </dgm:presLayoutVars>
      </dgm:prSet>
      <dgm:spPr/>
      <dgm:t>
        <a:bodyPr/>
        <a:lstStyle/>
        <a:p>
          <a:endParaRPr lang="en-AU"/>
        </a:p>
      </dgm:t>
    </dgm:pt>
    <dgm:pt modelId="{850518D4-8EA1-4E4A-95CC-2AB278F4C7E7}" type="pres">
      <dgm:prSet presAssocID="{DD953B30-3804-410D-A83A-C4C46DFEBF90}" presName="ellipse" presStyleLbl="trBgShp" presStyleIdx="0" presStyleCnt="1"/>
      <dgm:spPr/>
    </dgm:pt>
    <dgm:pt modelId="{7F2BCD52-9B34-47C8-9D62-4492512AFA6F}" type="pres">
      <dgm:prSet presAssocID="{DD953B30-3804-410D-A83A-C4C46DFEBF90}" presName="arrow1" presStyleLbl="fgShp" presStyleIdx="0" presStyleCnt="1"/>
      <dgm:spPr/>
    </dgm:pt>
    <dgm:pt modelId="{51D8CE85-7F48-41AF-946F-F8CE3259F9EC}" type="pres">
      <dgm:prSet presAssocID="{DD953B30-3804-410D-A83A-C4C46DFEBF90}" presName="rectangle" presStyleLbl="revTx" presStyleIdx="0" presStyleCnt="1">
        <dgm:presLayoutVars>
          <dgm:bulletEnabled val="1"/>
        </dgm:presLayoutVars>
      </dgm:prSet>
      <dgm:spPr/>
      <dgm:t>
        <a:bodyPr/>
        <a:lstStyle/>
        <a:p>
          <a:endParaRPr lang="en-AU"/>
        </a:p>
      </dgm:t>
    </dgm:pt>
    <dgm:pt modelId="{D677CA1C-9B09-4022-B0E4-E258A0D74566}" type="pres">
      <dgm:prSet presAssocID="{AEE9AD6F-EA59-4DDD-89D5-6536A76ED6F5}" presName="item1" presStyleLbl="node1" presStyleIdx="0" presStyleCnt="3">
        <dgm:presLayoutVars>
          <dgm:bulletEnabled val="1"/>
        </dgm:presLayoutVars>
      </dgm:prSet>
      <dgm:spPr/>
      <dgm:t>
        <a:bodyPr/>
        <a:lstStyle/>
        <a:p>
          <a:endParaRPr lang="en-AU"/>
        </a:p>
      </dgm:t>
    </dgm:pt>
    <dgm:pt modelId="{F77A8423-B78A-4307-830E-4467E5A228C4}" type="pres">
      <dgm:prSet presAssocID="{FD99FB65-9E94-4837-ADF1-EB3874BDB26F}" presName="item2" presStyleLbl="node1" presStyleIdx="1" presStyleCnt="3">
        <dgm:presLayoutVars>
          <dgm:bulletEnabled val="1"/>
        </dgm:presLayoutVars>
      </dgm:prSet>
      <dgm:spPr/>
      <dgm:t>
        <a:bodyPr/>
        <a:lstStyle/>
        <a:p>
          <a:endParaRPr lang="en-AU"/>
        </a:p>
      </dgm:t>
    </dgm:pt>
    <dgm:pt modelId="{E1350568-EBEA-4494-8AC1-A81B80E378DF}" type="pres">
      <dgm:prSet presAssocID="{F8306562-99DA-4A09-A0CC-EACB8874B898}" presName="item3" presStyleLbl="node1" presStyleIdx="2" presStyleCnt="3">
        <dgm:presLayoutVars>
          <dgm:bulletEnabled val="1"/>
        </dgm:presLayoutVars>
      </dgm:prSet>
      <dgm:spPr/>
      <dgm:t>
        <a:bodyPr/>
        <a:lstStyle/>
        <a:p>
          <a:endParaRPr lang="en-AU"/>
        </a:p>
      </dgm:t>
    </dgm:pt>
    <dgm:pt modelId="{33E53E8C-C5D8-440A-86BE-135C7C1B5410}" type="pres">
      <dgm:prSet presAssocID="{DD953B30-3804-410D-A83A-C4C46DFEBF90}" presName="funnel" presStyleLbl="trAlignAcc1" presStyleIdx="0" presStyleCnt="1" custLinFactNeighborX="916" custLinFactNeighborY="-893"/>
      <dgm:spPr/>
    </dgm:pt>
  </dgm:ptLst>
  <dgm:cxnLst>
    <dgm:cxn modelId="{F2D1CA31-6A4C-43F0-866D-41552A8D6C55}" type="presOf" srcId="{FD99FB65-9E94-4837-ADF1-EB3874BDB26F}" destId="{D677CA1C-9B09-4022-B0E4-E258A0D74566}" srcOrd="0" destOrd="0" presId="urn:microsoft.com/office/officeart/2005/8/layout/funnel1"/>
    <dgm:cxn modelId="{6D97DDA0-BDE3-4502-B528-6110DA0694D2}" srcId="{DD953B30-3804-410D-A83A-C4C46DFEBF90}" destId="{FD99FB65-9E94-4837-ADF1-EB3874BDB26F}" srcOrd="2" destOrd="0" parTransId="{C6E05CCD-19B5-40EA-A01E-9ADFD913472C}" sibTransId="{3CC7BF96-49DA-4B89-BC77-A0B3FD3CF43C}"/>
    <dgm:cxn modelId="{62F0188C-77E2-4A4D-A481-B760F744FCAD}" srcId="{DD953B30-3804-410D-A83A-C4C46DFEBF90}" destId="{418656BB-A9FC-4627-9544-CDDE3728CBA8}" srcOrd="0" destOrd="0" parTransId="{9E317086-57C2-45E1-9EC0-78EF0BB2B80D}" sibTransId="{D22B817B-E909-48B2-BA5A-EC04AF5FEE3D}"/>
    <dgm:cxn modelId="{1ADE4476-5CFF-4A1C-A536-7842ABF0434B}" srcId="{DD953B30-3804-410D-A83A-C4C46DFEBF90}" destId="{F8306562-99DA-4A09-A0CC-EACB8874B898}" srcOrd="3" destOrd="0" parTransId="{EAACC0CE-0885-48C4-AB79-A3A0E9AC66F5}" sibTransId="{EF215675-3551-4D86-B92F-14AD28A8BD39}"/>
    <dgm:cxn modelId="{497B5540-14BC-431F-B3A6-EE037E393B01}" srcId="{DD953B30-3804-410D-A83A-C4C46DFEBF90}" destId="{AEE9AD6F-EA59-4DDD-89D5-6536A76ED6F5}" srcOrd="1" destOrd="0" parTransId="{ADFB8D93-810A-4E67-B142-CC8DCC38B218}" sibTransId="{2C5F24AF-863A-44AC-95FA-EC66CFB10802}"/>
    <dgm:cxn modelId="{E5424DF1-02F8-4AD1-BC14-0F000FE42632}" type="presOf" srcId="{418656BB-A9FC-4627-9544-CDDE3728CBA8}" destId="{E1350568-EBEA-4494-8AC1-A81B80E378DF}" srcOrd="0" destOrd="0" presId="urn:microsoft.com/office/officeart/2005/8/layout/funnel1"/>
    <dgm:cxn modelId="{723A2E44-53DD-4CB9-9B16-D36132BC2505}" type="presOf" srcId="{DD953B30-3804-410D-A83A-C4C46DFEBF90}" destId="{5A9E4DD9-098F-43FF-A132-B50038D3968F}" srcOrd="0" destOrd="0" presId="urn:microsoft.com/office/officeart/2005/8/layout/funnel1"/>
    <dgm:cxn modelId="{FCFB34A2-FB60-4DC5-A87E-6C5CB82B838E}" type="presOf" srcId="{F8306562-99DA-4A09-A0CC-EACB8874B898}" destId="{51D8CE85-7F48-41AF-946F-F8CE3259F9EC}" srcOrd="0" destOrd="0" presId="urn:microsoft.com/office/officeart/2005/8/layout/funnel1"/>
    <dgm:cxn modelId="{BAFE97D6-FAFC-4191-A76D-A5361255D484}" type="presOf" srcId="{AEE9AD6F-EA59-4DDD-89D5-6536A76ED6F5}" destId="{F77A8423-B78A-4307-830E-4467E5A228C4}" srcOrd="0" destOrd="0" presId="urn:microsoft.com/office/officeart/2005/8/layout/funnel1"/>
    <dgm:cxn modelId="{EE819B5C-46EB-408F-BE7B-09CD895E663A}" type="presParOf" srcId="{5A9E4DD9-098F-43FF-A132-B50038D3968F}" destId="{850518D4-8EA1-4E4A-95CC-2AB278F4C7E7}" srcOrd="0" destOrd="0" presId="urn:microsoft.com/office/officeart/2005/8/layout/funnel1"/>
    <dgm:cxn modelId="{3F996FEE-90D4-4790-9C94-A7392A92495B}" type="presParOf" srcId="{5A9E4DD9-098F-43FF-A132-B50038D3968F}" destId="{7F2BCD52-9B34-47C8-9D62-4492512AFA6F}" srcOrd="1" destOrd="0" presId="urn:microsoft.com/office/officeart/2005/8/layout/funnel1"/>
    <dgm:cxn modelId="{A80EE099-E463-4875-9F80-FD394B4C32F4}" type="presParOf" srcId="{5A9E4DD9-098F-43FF-A132-B50038D3968F}" destId="{51D8CE85-7F48-41AF-946F-F8CE3259F9EC}" srcOrd="2" destOrd="0" presId="urn:microsoft.com/office/officeart/2005/8/layout/funnel1"/>
    <dgm:cxn modelId="{2B15C71B-C59E-480F-8428-0641ACBF3B2E}" type="presParOf" srcId="{5A9E4DD9-098F-43FF-A132-B50038D3968F}" destId="{D677CA1C-9B09-4022-B0E4-E258A0D74566}" srcOrd="3" destOrd="0" presId="urn:microsoft.com/office/officeart/2005/8/layout/funnel1"/>
    <dgm:cxn modelId="{3ADD3C1F-E293-46A5-9973-DFB791A26F03}" type="presParOf" srcId="{5A9E4DD9-098F-43FF-A132-B50038D3968F}" destId="{F77A8423-B78A-4307-830E-4467E5A228C4}" srcOrd="4" destOrd="0" presId="urn:microsoft.com/office/officeart/2005/8/layout/funnel1"/>
    <dgm:cxn modelId="{0010EDB1-D7A2-4833-B053-36EF8C05D41B}" type="presParOf" srcId="{5A9E4DD9-098F-43FF-A132-B50038D3968F}" destId="{E1350568-EBEA-4494-8AC1-A81B80E378DF}" srcOrd="5" destOrd="0" presId="urn:microsoft.com/office/officeart/2005/8/layout/funnel1"/>
    <dgm:cxn modelId="{7F4958CD-8CD4-4898-8F06-9CF0F53FD213}" type="presParOf" srcId="{5A9E4DD9-098F-43FF-A132-B50038D3968F}" destId="{33E53E8C-C5D8-440A-86BE-135C7C1B5410}"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957648-D7E5-4185-8A52-12F0C387E1E2}"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AU"/>
        </a:p>
      </dgm:t>
    </dgm:pt>
    <dgm:pt modelId="{A8720194-9BAE-4670-82D7-C86C8B206D19}">
      <dgm:prSet phldrT="[Text]" custT="1"/>
      <dgm:spPr/>
      <dgm:t>
        <a:bodyPr/>
        <a:lstStyle/>
        <a:p>
          <a:r>
            <a:rPr lang="en-AU" sz="2000" dirty="0" smtClean="0"/>
            <a:t> 2000 – Established (Ralph)</a:t>
          </a:r>
          <a:endParaRPr lang="en-AU" sz="2000" dirty="0"/>
        </a:p>
      </dgm:t>
    </dgm:pt>
    <dgm:pt modelId="{F25B6432-58B3-4AE4-AC21-5ABCF498EC00}" type="parTrans" cxnId="{2C1129AA-CD06-45CD-80C3-E760596CC03B}">
      <dgm:prSet/>
      <dgm:spPr/>
      <dgm:t>
        <a:bodyPr/>
        <a:lstStyle/>
        <a:p>
          <a:endParaRPr lang="en-AU" sz="2000"/>
        </a:p>
      </dgm:t>
    </dgm:pt>
    <dgm:pt modelId="{520E38DB-FED6-4C7D-B0BB-D5C3CC6F63E3}" type="sibTrans" cxnId="{2C1129AA-CD06-45CD-80C3-E760596CC03B}">
      <dgm:prSet/>
      <dgm:spPr/>
      <dgm:t>
        <a:bodyPr/>
        <a:lstStyle/>
        <a:p>
          <a:endParaRPr lang="en-AU" sz="2000"/>
        </a:p>
      </dgm:t>
    </dgm:pt>
    <dgm:pt modelId="{26AE4D79-826B-4B99-8623-83E4A91DA42E}">
      <dgm:prSet phldrT="[Text]" custT="1"/>
      <dgm:spPr/>
      <dgm:t>
        <a:bodyPr/>
        <a:lstStyle/>
        <a:p>
          <a:r>
            <a:rPr lang="en-AU" sz="2000" dirty="0" smtClean="0"/>
            <a:t> Mid 2000s to 2014</a:t>
          </a:r>
          <a:endParaRPr lang="en-AU" sz="2000" dirty="0"/>
        </a:p>
      </dgm:t>
    </dgm:pt>
    <dgm:pt modelId="{39B9C255-8574-427F-93CD-C8FB5C8E32CF}" type="parTrans" cxnId="{F5D79B2A-BBC8-41B8-9B60-03C79E3C7AFF}">
      <dgm:prSet/>
      <dgm:spPr/>
      <dgm:t>
        <a:bodyPr/>
        <a:lstStyle/>
        <a:p>
          <a:endParaRPr lang="en-AU" sz="2000"/>
        </a:p>
      </dgm:t>
    </dgm:pt>
    <dgm:pt modelId="{A8B979F6-37CE-4AB1-AD47-F63807DD6A24}" type="sibTrans" cxnId="{F5D79B2A-BBC8-41B8-9B60-03C79E3C7AFF}">
      <dgm:prSet/>
      <dgm:spPr/>
      <dgm:t>
        <a:bodyPr/>
        <a:lstStyle/>
        <a:p>
          <a:endParaRPr lang="en-AU" sz="2000"/>
        </a:p>
      </dgm:t>
    </dgm:pt>
    <dgm:pt modelId="{53F3DC4C-9661-4D0F-BB8F-9BBFD8ED9775}">
      <dgm:prSet phldrT="[Text]" custT="1"/>
      <dgm:spPr/>
      <dgm:t>
        <a:bodyPr/>
        <a:lstStyle/>
        <a:p>
          <a:r>
            <a:rPr lang="en-AU" sz="2000" dirty="0" smtClean="0"/>
            <a:t>In-depth reviews</a:t>
          </a:r>
          <a:endParaRPr lang="en-AU" sz="2000" dirty="0"/>
        </a:p>
      </dgm:t>
    </dgm:pt>
    <dgm:pt modelId="{7E8EFC0D-ED09-4CA7-8FD6-57E8B5F2E194}" type="parTrans" cxnId="{BFA22861-2C36-4438-829A-6EF82349FC4B}">
      <dgm:prSet/>
      <dgm:spPr/>
      <dgm:t>
        <a:bodyPr/>
        <a:lstStyle/>
        <a:p>
          <a:endParaRPr lang="en-AU" sz="2000"/>
        </a:p>
      </dgm:t>
    </dgm:pt>
    <dgm:pt modelId="{294BB7E9-CB93-41C4-B7FE-50705F43A38C}" type="sibTrans" cxnId="{BFA22861-2C36-4438-829A-6EF82349FC4B}">
      <dgm:prSet/>
      <dgm:spPr/>
      <dgm:t>
        <a:bodyPr/>
        <a:lstStyle/>
        <a:p>
          <a:endParaRPr lang="en-AU" sz="2000"/>
        </a:p>
      </dgm:t>
    </dgm:pt>
    <dgm:pt modelId="{B58A1A46-BB9F-4765-96D7-F014AE7CF13A}">
      <dgm:prSet phldrT="[Text]" custT="1"/>
      <dgm:spPr/>
      <dgm:t>
        <a:bodyPr/>
        <a:lstStyle/>
        <a:p>
          <a:r>
            <a:rPr lang="en-AU" sz="2000" b="1" dirty="0" smtClean="0"/>
            <a:t> 2015 and beyond</a:t>
          </a:r>
          <a:endParaRPr lang="en-AU" sz="2000" b="1" dirty="0"/>
        </a:p>
      </dgm:t>
    </dgm:pt>
    <dgm:pt modelId="{94DBDA41-B9BF-4C3C-8520-991B97F02EBC}" type="parTrans" cxnId="{2EB6B243-0BFB-4E66-8062-06D086850D0E}">
      <dgm:prSet/>
      <dgm:spPr/>
      <dgm:t>
        <a:bodyPr/>
        <a:lstStyle/>
        <a:p>
          <a:endParaRPr lang="en-AU" sz="2000"/>
        </a:p>
      </dgm:t>
    </dgm:pt>
    <dgm:pt modelId="{CF1B85C9-7E12-4692-B350-A4CD71EAD9C1}" type="sibTrans" cxnId="{2EB6B243-0BFB-4E66-8062-06D086850D0E}">
      <dgm:prSet/>
      <dgm:spPr/>
      <dgm:t>
        <a:bodyPr/>
        <a:lstStyle/>
        <a:p>
          <a:endParaRPr lang="en-AU" sz="2000"/>
        </a:p>
      </dgm:t>
    </dgm:pt>
    <dgm:pt modelId="{7E9098A6-FDB4-4E43-8BE2-B8B22A85E674}">
      <dgm:prSet phldrT="[Text]" custT="1"/>
      <dgm:spPr/>
      <dgm:t>
        <a:bodyPr/>
        <a:lstStyle/>
        <a:p>
          <a:r>
            <a:rPr lang="en-AU" sz="2000" b="1" dirty="0" smtClean="0"/>
            <a:t>‘Real-time’ policy advice on higher-level issues (trusted adviser)</a:t>
          </a:r>
          <a:endParaRPr lang="en-AU" sz="2000" b="1" dirty="0"/>
        </a:p>
      </dgm:t>
    </dgm:pt>
    <dgm:pt modelId="{64AC1B14-C0C2-464A-A306-BF1F3C0C760D}" type="parTrans" cxnId="{05D173A5-21B5-4232-AB28-52C04920FFA3}">
      <dgm:prSet/>
      <dgm:spPr/>
      <dgm:t>
        <a:bodyPr/>
        <a:lstStyle/>
        <a:p>
          <a:endParaRPr lang="en-AU" sz="2000"/>
        </a:p>
      </dgm:t>
    </dgm:pt>
    <dgm:pt modelId="{75120434-1A74-4BBA-BC9E-DAFD26E16543}" type="sibTrans" cxnId="{05D173A5-21B5-4232-AB28-52C04920FFA3}">
      <dgm:prSet/>
      <dgm:spPr/>
      <dgm:t>
        <a:bodyPr/>
        <a:lstStyle/>
        <a:p>
          <a:endParaRPr lang="en-AU" sz="2000"/>
        </a:p>
      </dgm:t>
    </dgm:pt>
    <dgm:pt modelId="{DD89DD17-BCC4-494B-8CE1-C3CABB4704B7}">
      <dgm:prSet phldrT="[Text]" custT="1"/>
      <dgm:spPr/>
      <dgm:t>
        <a:bodyPr/>
        <a:lstStyle/>
        <a:p>
          <a:r>
            <a:rPr lang="en-AU" sz="2000" dirty="0" smtClean="0"/>
            <a:t>Systemic issues</a:t>
          </a:r>
          <a:endParaRPr lang="en-AU" sz="2000" dirty="0"/>
        </a:p>
      </dgm:t>
    </dgm:pt>
    <dgm:pt modelId="{76494913-8F01-4BA2-9CF2-35BEF9CEA01D}" type="parTrans" cxnId="{400E741E-98D6-4EAD-B87D-9F02A3D9B11A}">
      <dgm:prSet/>
      <dgm:spPr/>
      <dgm:t>
        <a:bodyPr/>
        <a:lstStyle/>
        <a:p>
          <a:endParaRPr lang="en-AU" sz="2000"/>
        </a:p>
      </dgm:t>
    </dgm:pt>
    <dgm:pt modelId="{67E33E28-A7E3-4F04-A5F5-D57621D5C90F}" type="sibTrans" cxnId="{400E741E-98D6-4EAD-B87D-9F02A3D9B11A}">
      <dgm:prSet/>
      <dgm:spPr/>
      <dgm:t>
        <a:bodyPr/>
        <a:lstStyle/>
        <a:p>
          <a:endParaRPr lang="en-AU" sz="2000"/>
        </a:p>
      </dgm:t>
    </dgm:pt>
    <dgm:pt modelId="{D9941149-F91E-E34B-A0EE-C4B85DFFD219}">
      <dgm:prSet phldrT="[Text]" custT="1"/>
      <dgm:spPr/>
      <dgm:t>
        <a:bodyPr/>
        <a:lstStyle/>
        <a:p>
          <a:r>
            <a:rPr lang="en-AU" sz="2000" b="1" dirty="0" smtClean="0"/>
            <a:t>Broader business &amp; community consultation</a:t>
          </a:r>
          <a:endParaRPr lang="en-AU" sz="2000" b="1" dirty="0"/>
        </a:p>
      </dgm:t>
    </dgm:pt>
    <dgm:pt modelId="{1786118F-0947-7A45-B6FA-0A04DD841743}" type="parTrans" cxnId="{9B5C1A2F-8C15-5A45-8E81-5195B97CF7DD}">
      <dgm:prSet/>
      <dgm:spPr/>
      <dgm:t>
        <a:bodyPr/>
        <a:lstStyle/>
        <a:p>
          <a:endParaRPr lang="en-US" sz="2000"/>
        </a:p>
      </dgm:t>
    </dgm:pt>
    <dgm:pt modelId="{C09F264A-0B11-CF4F-B361-EFDAF8DAFA97}" type="sibTrans" cxnId="{9B5C1A2F-8C15-5A45-8E81-5195B97CF7DD}">
      <dgm:prSet/>
      <dgm:spPr/>
      <dgm:t>
        <a:bodyPr/>
        <a:lstStyle/>
        <a:p>
          <a:endParaRPr lang="en-US" sz="2000"/>
        </a:p>
      </dgm:t>
    </dgm:pt>
    <dgm:pt modelId="{906E0F6C-D8D6-AC44-8EF6-D456CBB240BD}">
      <dgm:prSet phldrT="[Text]" custT="1"/>
      <dgm:spPr/>
      <dgm:t>
        <a:bodyPr/>
        <a:lstStyle/>
        <a:p>
          <a:r>
            <a:rPr lang="en-AU" sz="2000" dirty="0" smtClean="0"/>
            <a:t>Business and community perspective</a:t>
          </a:r>
          <a:endParaRPr lang="en-AU" sz="2000" dirty="0"/>
        </a:p>
      </dgm:t>
    </dgm:pt>
    <dgm:pt modelId="{5C1B422B-A454-7745-9A64-E0781A2D9D08}" type="parTrans" cxnId="{D07BC74D-94C2-B345-A0D3-FF07B1A1505F}">
      <dgm:prSet/>
      <dgm:spPr/>
      <dgm:t>
        <a:bodyPr/>
        <a:lstStyle/>
        <a:p>
          <a:endParaRPr lang="en-US" sz="2000"/>
        </a:p>
      </dgm:t>
    </dgm:pt>
    <dgm:pt modelId="{B1C9C22E-E1D5-2B45-A12A-C04B47ACB25E}" type="sibTrans" cxnId="{D07BC74D-94C2-B345-A0D3-FF07B1A1505F}">
      <dgm:prSet/>
      <dgm:spPr/>
      <dgm:t>
        <a:bodyPr/>
        <a:lstStyle/>
        <a:p>
          <a:endParaRPr lang="en-US" sz="2000"/>
        </a:p>
      </dgm:t>
    </dgm:pt>
    <dgm:pt modelId="{92CFA088-4D25-E24A-8235-D1BE16ED3A8E}">
      <dgm:prSet phldrT="[Text]" custT="1"/>
      <dgm:spPr/>
      <dgm:t>
        <a:bodyPr/>
        <a:lstStyle/>
        <a:p>
          <a:r>
            <a:rPr lang="en-AU" sz="2000" dirty="0" smtClean="0"/>
            <a:t>Coordinated integrated tax system design</a:t>
          </a:r>
          <a:endParaRPr lang="en-AU" sz="2000" dirty="0"/>
        </a:p>
      </dgm:t>
    </dgm:pt>
    <dgm:pt modelId="{A4A0FADE-328F-354E-8B3A-0FA7F3747AEE}" type="parTrans" cxnId="{15E349AC-2211-A840-8F33-E1A8B838C1DD}">
      <dgm:prSet/>
      <dgm:spPr/>
      <dgm:t>
        <a:bodyPr/>
        <a:lstStyle/>
        <a:p>
          <a:endParaRPr lang="en-US" sz="2000"/>
        </a:p>
      </dgm:t>
    </dgm:pt>
    <dgm:pt modelId="{F00EC061-6A14-C54A-8558-DEE9D9E7F8EB}" type="sibTrans" cxnId="{15E349AC-2211-A840-8F33-E1A8B838C1DD}">
      <dgm:prSet/>
      <dgm:spPr/>
      <dgm:t>
        <a:bodyPr/>
        <a:lstStyle/>
        <a:p>
          <a:endParaRPr lang="en-US" sz="2000"/>
        </a:p>
      </dgm:t>
    </dgm:pt>
    <dgm:pt modelId="{FDD2D667-1F0B-D544-AC3E-B8E1597F5BD5}">
      <dgm:prSet phldrT="[Text]" custT="1"/>
      <dgm:spPr/>
      <dgm:t>
        <a:bodyPr/>
        <a:lstStyle/>
        <a:p>
          <a:r>
            <a:rPr lang="en-AU" sz="2000" dirty="0" smtClean="0"/>
            <a:t>Technical and post-implementation reviews</a:t>
          </a:r>
          <a:endParaRPr lang="en-AU" sz="2000" dirty="0"/>
        </a:p>
      </dgm:t>
    </dgm:pt>
    <dgm:pt modelId="{3C2F75C0-E549-1545-8509-0A317C8D3625}" type="parTrans" cxnId="{F6C93581-1E9B-6340-B757-2A7DB3132E79}">
      <dgm:prSet/>
      <dgm:spPr/>
      <dgm:t>
        <a:bodyPr/>
        <a:lstStyle/>
        <a:p>
          <a:endParaRPr lang="en-US" sz="2000"/>
        </a:p>
      </dgm:t>
    </dgm:pt>
    <dgm:pt modelId="{77E2CE10-EE7D-524B-B6CD-7792E14E4908}" type="sibTrans" cxnId="{F6C93581-1E9B-6340-B757-2A7DB3132E79}">
      <dgm:prSet/>
      <dgm:spPr/>
      <dgm:t>
        <a:bodyPr/>
        <a:lstStyle/>
        <a:p>
          <a:endParaRPr lang="en-US" sz="2000"/>
        </a:p>
      </dgm:t>
    </dgm:pt>
    <dgm:pt modelId="{110BDE10-C102-4578-A64A-F1BD8D0E796F}" type="pres">
      <dgm:prSet presAssocID="{3E957648-D7E5-4185-8A52-12F0C387E1E2}" presName="Name0" presStyleCnt="0">
        <dgm:presLayoutVars>
          <dgm:dir/>
          <dgm:animLvl val="lvl"/>
          <dgm:resizeHandles val="exact"/>
        </dgm:presLayoutVars>
      </dgm:prSet>
      <dgm:spPr/>
      <dgm:t>
        <a:bodyPr/>
        <a:lstStyle/>
        <a:p>
          <a:endParaRPr lang="en-AU"/>
        </a:p>
      </dgm:t>
    </dgm:pt>
    <dgm:pt modelId="{1452512B-21BF-4650-B6EC-68289EAA0A70}" type="pres">
      <dgm:prSet presAssocID="{3E957648-D7E5-4185-8A52-12F0C387E1E2}" presName="tSp" presStyleCnt="0"/>
      <dgm:spPr/>
      <dgm:t>
        <a:bodyPr/>
        <a:lstStyle/>
        <a:p>
          <a:endParaRPr lang="en-US"/>
        </a:p>
      </dgm:t>
    </dgm:pt>
    <dgm:pt modelId="{8CFBDDA5-AC23-4C76-BDF1-C6E1BE615D30}" type="pres">
      <dgm:prSet presAssocID="{3E957648-D7E5-4185-8A52-12F0C387E1E2}" presName="bSp" presStyleCnt="0"/>
      <dgm:spPr/>
      <dgm:t>
        <a:bodyPr/>
        <a:lstStyle/>
        <a:p>
          <a:endParaRPr lang="en-US"/>
        </a:p>
      </dgm:t>
    </dgm:pt>
    <dgm:pt modelId="{D2176FCE-8582-485A-B68B-94A53FF1A3F6}" type="pres">
      <dgm:prSet presAssocID="{3E957648-D7E5-4185-8A52-12F0C387E1E2}" presName="process" presStyleCnt="0"/>
      <dgm:spPr/>
      <dgm:t>
        <a:bodyPr/>
        <a:lstStyle/>
        <a:p>
          <a:endParaRPr lang="en-US"/>
        </a:p>
      </dgm:t>
    </dgm:pt>
    <dgm:pt modelId="{2FE59FA4-7027-4205-9DFF-CFC778FBD736}" type="pres">
      <dgm:prSet presAssocID="{A8720194-9BAE-4670-82D7-C86C8B206D19}" presName="composite1" presStyleCnt="0"/>
      <dgm:spPr/>
      <dgm:t>
        <a:bodyPr/>
        <a:lstStyle/>
        <a:p>
          <a:endParaRPr lang="en-US"/>
        </a:p>
      </dgm:t>
    </dgm:pt>
    <dgm:pt modelId="{AFFC4194-DEFE-49C3-A1D1-F1B4DF40E3AB}" type="pres">
      <dgm:prSet presAssocID="{A8720194-9BAE-4670-82D7-C86C8B206D19}" presName="dummyNode1" presStyleLbl="node1" presStyleIdx="0" presStyleCnt="3"/>
      <dgm:spPr/>
      <dgm:t>
        <a:bodyPr/>
        <a:lstStyle/>
        <a:p>
          <a:endParaRPr lang="en-US"/>
        </a:p>
      </dgm:t>
    </dgm:pt>
    <dgm:pt modelId="{76280468-36A3-4477-A6FE-9EEEBCBF8F93}" type="pres">
      <dgm:prSet presAssocID="{A8720194-9BAE-4670-82D7-C86C8B206D19}" presName="childNode1" presStyleLbl="bgAcc1" presStyleIdx="0" presStyleCnt="3" custScaleY="135935">
        <dgm:presLayoutVars>
          <dgm:bulletEnabled val="1"/>
        </dgm:presLayoutVars>
      </dgm:prSet>
      <dgm:spPr/>
      <dgm:t>
        <a:bodyPr/>
        <a:lstStyle/>
        <a:p>
          <a:endParaRPr lang="en-AU"/>
        </a:p>
      </dgm:t>
    </dgm:pt>
    <dgm:pt modelId="{2E7C373B-90C1-4DFA-9F77-645BDF2C759F}" type="pres">
      <dgm:prSet presAssocID="{A8720194-9BAE-4670-82D7-C86C8B206D19}" presName="childNode1tx" presStyleLbl="bgAcc1" presStyleIdx="0" presStyleCnt="3">
        <dgm:presLayoutVars>
          <dgm:bulletEnabled val="1"/>
        </dgm:presLayoutVars>
      </dgm:prSet>
      <dgm:spPr/>
      <dgm:t>
        <a:bodyPr/>
        <a:lstStyle/>
        <a:p>
          <a:endParaRPr lang="en-AU"/>
        </a:p>
      </dgm:t>
    </dgm:pt>
    <dgm:pt modelId="{1750023A-3B7D-4E09-8E37-516CBD267985}" type="pres">
      <dgm:prSet presAssocID="{A8720194-9BAE-4670-82D7-C86C8B206D19}" presName="parentNode1" presStyleLbl="node1" presStyleIdx="0" presStyleCnt="3" custScaleY="116251" custLinFactNeighborX="-20941" custLinFactNeighborY="80213">
        <dgm:presLayoutVars>
          <dgm:chMax val="1"/>
          <dgm:bulletEnabled val="1"/>
        </dgm:presLayoutVars>
      </dgm:prSet>
      <dgm:spPr/>
      <dgm:t>
        <a:bodyPr/>
        <a:lstStyle/>
        <a:p>
          <a:endParaRPr lang="en-AU"/>
        </a:p>
      </dgm:t>
    </dgm:pt>
    <dgm:pt modelId="{E15FB289-A2AB-43A2-9EE1-8490EA12CB70}" type="pres">
      <dgm:prSet presAssocID="{A8720194-9BAE-4670-82D7-C86C8B206D19}" presName="connSite1" presStyleCnt="0"/>
      <dgm:spPr/>
      <dgm:t>
        <a:bodyPr/>
        <a:lstStyle/>
        <a:p>
          <a:endParaRPr lang="en-US"/>
        </a:p>
      </dgm:t>
    </dgm:pt>
    <dgm:pt modelId="{CAECAD33-0FEE-4819-9106-FEB7F9DA50E5}" type="pres">
      <dgm:prSet presAssocID="{520E38DB-FED6-4C7D-B0BB-D5C3CC6F63E3}" presName="Name9" presStyleLbl="sibTrans2D1" presStyleIdx="0" presStyleCnt="2"/>
      <dgm:spPr/>
      <dgm:t>
        <a:bodyPr/>
        <a:lstStyle/>
        <a:p>
          <a:endParaRPr lang="en-AU"/>
        </a:p>
      </dgm:t>
    </dgm:pt>
    <dgm:pt modelId="{1AF838F0-D0AF-4580-96B3-A916AE5DEA55}" type="pres">
      <dgm:prSet presAssocID="{26AE4D79-826B-4B99-8623-83E4A91DA42E}" presName="composite2" presStyleCnt="0"/>
      <dgm:spPr/>
      <dgm:t>
        <a:bodyPr/>
        <a:lstStyle/>
        <a:p>
          <a:endParaRPr lang="en-US"/>
        </a:p>
      </dgm:t>
    </dgm:pt>
    <dgm:pt modelId="{0CACC996-C147-4C8B-B052-475691CAB344}" type="pres">
      <dgm:prSet presAssocID="{26AE4D79-826B-4B99-8623-83E4A91DA42E}" presName="dummyNode2" presStyleLbl="node1" presStyleIdx="0" presStyleCnt="3"/>
      <dgm:spPr/>
      <dgm:t>
        <a:bodyPr/>
        <a:lstStyle/>
        <a:p>
          <a:endParaRPr lang="en-US"/>
        </a:p>
      </dgm:t>
    </dgm:pt>
    <dgm:pt modelId="{F1E9E4D2-9C2C-4048-9B29-B78FD8763DDD}" type="pres">
      <dgm:prSet presAssocID="{26AE4D79-826B-4B99-8623-83E4A91DA42E}" presName="childNode2" presStyleLbl="bgAcc1" presStyleIdx="1" presStyleCnt="3" custScaleY="135935">
        <dgm:presLayoutVars>
          <dgm:bulletEnabled val="1"/>
        </dgm:presLayoutVars>
      </dgm:prSet>
      <dgm:spPr/>
      <dgm:t>
        <a:bodyPr/>
        <a:lstStyle/>
        <a:p>
          <a:endParaRPr lang="en-AU"/>
        </a:p>
      </dgm:t>
    </dgm:pt>
    <dgm:pt modelId="{1DEEC98D-96EE-40A6-A743-D237D97472CE}" type="pres">
      <dgm:prSet presAssocID="{26AE4D79-826B-4B99-8623-83E4A91DA42E}" presName="childNode2tx" presStyleLbl="bgAcc1" presStyleIdx="1" presStyleCnt="3">
        <dgm:presLayoutVars>
          <dgm:bulletEnabled val="1"/>
        </dgm:presLayoutVars>
      </dgm:prSet>
      <dgm:spPr/>
      <dgm:t>
        <a:bodyPr/>
        <a:lstStyle/>
        <a:p>
          <a:endParaRPr lang="en-AU"/>
        </a:p>
      </dgm:t>
    </dgm:pt>
    <dgm:pt modelId="{A755B1C4-0FB8-4108-B3C8-BF449CA18F72}" type="pres">
      <dgm:prSet presAssocID="{26AE4D79-826B-4B99-8623-83E4A91DA42E}" presName="parentNode2" presStyleLbl="node1" presStyleIdx="1" presStyleCnt="3" custScaleY="116251" custLinFactNeighborX="-16247" custLinFactNeighborY="-27468">
        <dgm:presLayoutVars>
          <dgm:chMax val="0"/>
          <dgm:bulletEnabled val="1"/>
        </dgm:presLayoutVars>
      </dgm:prSet>
      <dgm:spPr/>
      <dgm:t>
        <a:bodyPr/>
        <a:lstStyle/>
        <a:p>
          <a:endParaRPr lang="en-AU"/>
        </a:p>
      </dgm:t>
    </dgm:pt>
    <dgm:pt modelId="{79C16D58-09D8-409C-B7F8-6BFBBB0527CC}" type="pres">
      <dgm:prSet presAssocID="{26AE4D79-826B-4B99-8623-83E4A91DA42E}" presName="connSite2" presStyleCnt="0"/>
      <dgm:spPr/>
      <dgm:t>
        <a:bodyPr/>
        <a:lstStyle/>
        <a:p>
          <a:endParaRPr lang="en-US"/>
        </a:p>
      </dgm:t>
    </dgm:pt>
    <dgm:pt modelId="{7A2BE9DF-6C75-4B8A-8B21-0369D717563C}" type="pres">
      <dgm:prSet presAssocID="{A8B979F6-37CE-4AB1-AD47-F63807DD6A24}" presName="Name18" presStyleLbl="sibTrans2D1" presStyleIdx="1" presStyleCnt="2"/>
      <dgm:spPr/>
      <dgm:t>
        <a:bodyPr/>
        <a:lstStyle/>
        <a:p>
          <a:endParaRPr lang="en-AU"/>
        </a:p>
      </dgm:t>
    </dgm:pt>
    <dgm:pt modelId="{B5606832-8459-4B17-9E0A-14031A13D95E}" type="pres">
      <dgm:prSet presAssocID="{B58A1A46-BB9F-4765-96D7-F014AE7CF13A}" presName="composite1" presStyleCnt="0"/>
      <dgm:spPr/>
      <dgm:t>
        <a:bodyPr/>
        <a:lstStyle/>
        <a:p>
          <a:endParaRPr lang="en-US"/>
        </a:p>
      </dgm:t>
    </dgm:pt>
    <dgm:pt modelId="{00A03B1A-A769-44E3-8EB3-50C3C57F1403}" type="pres">
      <dgm:prSet presAssocID="{B58A1A46-BB9F-4765-96D7-F014AE7CF13A}" presName="dummyNode1" presStyleLbl="node1" presStyleIdx="1" presStyleCnt="3"/>
      <dgm:spPr/>
      <dgm:t>
        <a:bodyPr/>
        <a:lstStyle/>
        <a:p>
          <a:endParaRPr lang="en-US"/>
        </a:p>
      </dgm:t>
    </dgm:pt>
    <dgm:pt modelId="{E56BE487-C4F9-491E-94E5-324B63812D62}" type="pres">
      <dgm:prSet presAssocID="{B58A1A46-BB9F-4765-96D7-F014AE7CF13A}" presName="childNode1" presStyleLbl="bgAcc1" presStyleIdx="2" presStyleCnt="3" custScaleY="135935">
        <dgm:presLayoutVars>
          <dgm:bulletEnabled val="1"/>
        </dgm:presLayoutVars>
      </dgm:prSet>
      <dgm:spPr/>
      <dgm:t>
        <a:bodyPr/>
        <a:lstStyle/>
        <a:p>
          <a:endParaRPr lang="en-AU"/>
        </a:p>
      </dgm:t>
    </dgm:pt>
    <dgm:pt modelId="{0CF5900E-8249-4081-83E3-5206BA092E7A}" type="pres">
      <dgm:prSet presAssocID="{B58A1A46-BB9F-4765-96D7-F014AE7CF13A}" presName="childNode1tx" presStyleLbl="bgAcc1" presStyleIdx="2" presStyleCnt="3">
        <dgm:presLayoutVars>
          <dgm:bulletEnabled val="1"/>
        </dgm:presLayoutVars>
      </dgm:prSet>
      <dgm:spPr/>
      <dgm:t>
        <a:bodyPr/>
        <a:lstStyle/>
        <a:p>
          <a:endParaRPr lang="en-AU"/>
        </a:p>
      </dgm:t>
    </dgm:pt>
    <dgm:pt modelId="{27EC9745-2DE1-41C3-BC0E-EC6E0108D2A6}" type="pres">
      <dgm:prSet presAssocID="{B58A1A46-BB9F-4765-96D7-F014AE7CF13A}" presName="parentNode1" presStyleLbl="node1" presStyleIdx="2" presStyleCnt="3" custScaleY="116251" custLinFactNeighborX="-15137" custLinFactNeighborY="98133">
        <dgm:presLayoutVars>
          <dgm:chMax val="1"/>
          <dgm:bulletEnabled val="1"/>
        </dgm:presLayoutVars>
      </dgm:prSet>
      <dgm:spPr/>
      <dgm:t>
        <a:bodyPr/>
        <a:lstStyle/>
        <a:p>
          <a:endParaRPr lang="en-AU"/>
        </a:p>
      </dgm:t>
    </dgm:pt>
    <dgm:pt modelId="{0DAAC82D-66A3-47FB-8BE9-EDE9FD4585E8}" type="pres">
      <dgm:prSet presAssocID="{B58A1A46-BB9F-4765-96D7-F014AE7CF13A}" presName="connSite1" presStyleCnt="0"/>
      <dgm:spPr/>
      <dgm:t>
        <a:bodyPr/>
        <a:lstStyle/>
        <a:p>
          <a:endParaRPr lang="en-US"/>
        </a:p>
      </dgm:t>
    </dgm:pt>
  </dgm:ptLst>
  <dgm:cxnLst>
    <dgm:cxn modelId="{2EB6B243-0BFB-4E66-8062-06D086850D0E}" srcId="{3E957648-D7E5-4185-8A52-12F0C387E1E2}" destId="{B58A1A46-BB9F-4765-96D7-F014AE7CF13A}" srcOrd="2" destOrd="0" parTransId="{94DBDA41-B9BF-4C3C-8520-991B97F02EBC}" sibTransId="{CF1B85C9-7E12-4692-B350-A4CD71EAD9C1}"/>
    <dgm:cxn modelId="{DDAD3D58-B52C-4801-8800-53C6942038D1}" type="presOf" srcId="{92CFA088-4D25-E24A-8235-D1BE16ED3A8E}" destId="{76280468-36A3-4477-A6FE-9EEEBCBF8F93}" srcOrd="0" destOrd="2" presId="urn:microsoft.com/office/officeart/2005/8/layout/hProcess4"/>
    <dgm:cxn modelId="{88BEA354-F45D-4A2F-89C5-EC03C5FBB24E}" type="presOf" srcId="{D9941149-F91E-E34B-A0EE-C4B85DFFD219}" destId="{0CF5900E-8249-4081-83E3-5206BA092E7A}" srcOrd="1" destOrd="1" presId="urn:microsoft.com/office/officeart/2005/8/layout/hProcess4"/>
    <dgm:cxn modelId="{37C073F1-4E07-41B2-AB00-C7744624333B}" type="presOf" srcId="{3E957648-D7E5-4185-8A52-12F0C387E1E2}" destId="{110BDE10-C102-4578-A64A-F1BD8D0E796F}" srcOrd="0" destOrd="0" presId="urn:microsoft.com/office/officeart/2005/8/layout/hProcess4"/>
    <dgm:cxn modelId="{A312F41D-252D-46E8-8933-9A8D717659E0}" type="presOf" srcId="{FDD2D667-1F0B-D544-AC3E-B8E1597F5BD5}" destId="{1DEEC98D-96EE-40A6-A743-D237D97472CE}" srcOrd="1" destOrd="1" presId="urn:microsoft.com/office/officeart/2005/8/layout/hProcess4"/>
    <dgm:cxn modelId="{756F3E5B-949F-420F-8576-865816528AFA}" type="presOf" srcId="{FDD2D667-1F0B-D544-AC3E-B8E1597F5BD5}" destId="{F1E9E4D2-9C2C-4048-9B29-B78FD8763DDD}" srcOrd="0" destOrd="1" presId="urn:microsoft.com/office/officeart/2005/8/layout/hProcess4"/>
    <dgm:cxn modelId="{3AAC7E9B-FE5E-4D43-A036-E8EFE92F8C46}" type="presOf" srcId="{A8B979F6-37CE-4AB1-AD47-F63807DD6A24}" destId="{7A2BE9DF-6C75-4B8A-8B21-0369D717563C}" srcOrd="0" destOrd="0" presId="urn:microsoft.com/office/officeart/2005/8/layout/hProcess4"/>
    <dgm:cxn modelId="{4B2BFA33-9799-4408-809D-354F64B2B8FE}" type="presOf" srcId="{7E9098A6-FDB4-4E43-8BE2-B8B22A85E674}" destId="{E56BE487-C4F9-491E-94E5-324B63812D62}" srcOrd="0" destOrd="0" presId="urn:microsoft.com/office/officeart/2005/8/layout/hProcess4"/>
    <dgm:cxn modelId="{9399E853-9375-4B24-9728-2B59402C876E}" type="presOf" srcId="{D9941149-F91E-E34B-A0EE-C4B85DFFD219}" destId="{E56BE487-C4F9-491E-94E5-324B63812D62}" srcOrd="0" destOrd="1" presId="urn:microsoft.com/office/officeart/2005/8/layout/hProcess4"/>
    <dgm:cxn modelId="{7D827C2D-7B65-492B-8FA8-C8EAE1910AC7}" type="presOf" srcId="{7E9098A6-FDB4-4E43-8BE2-B8B22A85E674}" destId="{0CF5900E-8249-4081-83E3-5206BA092E7A}" srcOrd="1" destOrd="0" presId="urn:microsoft.com/office/officeart/2005/8/layout/hProcess4"/>
    <dgm:cxn modelId="{F852FA85-7636-49EF-B6D8-01EB9F47D35B}" type="presOf" srcId="{53F3DC4C-9661-4D0F-BB8F-9BBFD8ED9775}" destId="{F1E9E4D2-9C2C-4048-9B29-B78FD8763DDD}" srcOrd="0" destOrd="0" presId="urn:microsoft.com/office/officeart/2005/8/layout/hProcess4"/>
    <dgm:cxn modelId="{F6C93581-1E9B-6340-B757-2A7DB3132E79}" srcId="{26AE4D79-826B-4B99-8623-83E4A91DA42E}" destId="{FDD2D667-1F0B-D544-AC3E-B8E1597F5BD5}" srcOrd="1" destOrd="0" parTransId="{3C2F75C0-E549-1545-8509-0A317C8D3625}" sibTransId="{77E2CE10-EE7D-524B-B6CD-7792E14E4908}"/>
    <dgm:cxn modelId="{FA5800AC-D77D-4FFC-8B40-4882F0BC3854}" type="presOf" srcId="{DD89DD17-BCC4-494B-8CE1-C3CABB4704B7}" destId="{76280468-36A3-4477-A6FE-9EEEBCBF8F93}" srcOrd="0" destOrd="0" presId="urn:microsoft.com/office/officeart/2005/8/layout/hProcess4"/>
    <dgm:cxn modelId="{15E349AC-2211-A840-8F33-E1A8B838C1DD}" srcId="{A8720194-9BAE-4670-82D7-C86C8B206D19}" destId="{92CFA088-4D25-E24A-8235-D1BE16ED3A8E}" srcOrd="2" destOrd="0" parTransId="{A4A0FADE-328F-354E-8B3A-0FA7F3747AEE}" sibTransId="{F00EC061-6A14-C54A-8558-DEE9D9E7F8EB}"/>
    <dgm:cxn modelId="{01E17511-5262-4E6F-ACF6-EF12444BD65C}" type="presOf" srcId="{92CFA088-4D25-E24A-8235-D1BE16ED3A8E}" destId="{2E7C373B-90C1-4DFA-9F77-645BDF2C759F}" srcOrd="1" destOrd="2" presId="urn:microsoft.com/office/officeart/2005/8/layout/hProcess4"/>
    <dgm:cxn modelId="{BFA22861-2C36-4438-829A-6EF82349FC4B}" srcId="{26AE4D79-826B-4B99-8623-83E4A91DA42E}" destId="{53F3DC4C-9661-4D0F-BB8F-9BBFD8ED9775}" srcOrd="0" destOrd="0" parTransId="{7E8EFC0D-ED09-4CA7-8FD6-57E8B5F2E194}" sibTransId="{294BB7E9-CB93-41C4-B7FE-50705F43A38C}"/>
    <dgm:cxn modelId="{994A9E32-D42B-4090-9FB0-DF7B77858A87}" type="presOf" srcId="{DD89DD17-BCC4-494B-8CE1-C3CABB4704B7}" destId="{2E7C373B-90C1-4DFA-9F77-645BDF2C759F}" srcOrd="1" destOrd="0" presId="urn:microsoft.com/office/officeart/2005/8/layout/hProcess4"/>
    <dgm:cxn modelId="{CBA88BAA-293E-4CEE-9073-9D1041E7BB2E}" type="presOf" srcId="{53F3DC4C-9661-4D0F-BB8F-9BBFD8ED9775}" destId="{1DEEC98D-96EE-40A6-A743-D237D97472CE}" srcOrd="1" destOrd="0" presId="urn:microsoft.com/office/officeart/2005/8/layout/hProcess4"/>
    <dgm:cxn modelId="{400E741E-98D6-4EAD-B87D-9F02A3D9B11A}" srcId="{A8720194-9BAE-4670-82D7-C86C8B206D19}" destId="{DD89DD17-BCC4-494B-8CE1-C3CABB4704B7}" srcOrd="0" destOrd="0" parTransId="{76494913-8F01-4BA2-9CF2-35BEF9CEA01D}" sibTransId="{67E33E28-A7E3-4F04-A5F5-D57621D5C90F}"/>
    <dgm:cxn modelId="{DA07F88F-5722-4EB0-8812-2E8A021C8B7F}" type="presOf" srcId="{906E0F6C-D8D6-AC44-8EF6-D456CBB240BD}" destId="{76280468-36A3-4477-A6FE-9EEEBCBF8F93}" srcOrd="0" destOrd="1" presId="urn:microsoft.com/office/officeart/2005/8/layout/hProcess4"/>
    <dgm:cxn modelId="{F5D79B2A-BBC8-41B8-9B60-03C79E3C7AFF}" srcId="{3E957648-D7E5-4185-8A52-12F0C387E1E2}" destId="{26AE4D79-826B-4B99-8623-83E4A91DA42E}" srcOrd="1" destOrd="0" parTransId="{39B9C255-8574-427F-93CD-C8FB5C8E32CF}" sibTransId="{A8B979F6-37CE-4AB1-AD47-F63807DD6A24}"/>
    <dgm:cxn modelId="{17D909E9-2DC6-42AB-8FBB-AF654B70B553}" type="presOf" srcId="{906E0F6C-D8D6-AC44-8EF6-D456CBB240BD}" destId="{2E7C373B-90C1-4DFA-9F77-645BDF2C759F}" srcOrd="1" destOrd="1" presId="urn:microsoft.com/office/officeart/2005/8/layout/hProcess4"/>
    <dgm:cxn modelId="{D07BC74D-94C2-B345-A0D3-FF07B1A1505F}" srcId="{A8720194-9BAE-4670-82D7-C86C8B206D19}" destId="{906E0F6C-D8D6-AC44-8EF6-D456CBB240BD}" srcOrd="1" destOrd="0" parTransId="{5C1B422B-A454-7745-9A64-E0781A2D9D08}" sibTransId="{B1C9C22E-E1D5-2B45-A12A-C04B47ACB25E}"/>
    <dgm:cxn modelId="{18564727-996B-4282-8331-708BC137BE08}" type="presOf" srcId="{520E38DB-FED6-4C7D-B0BB-D5C3CC6F63E3}" destId="{CAECAD33-0FEE-4819-9106-FEB7F9DA50E5}" srcOrd="0" destOrd="0" presId="urn:microsoft.com/office/officeart/2005/8/layout/hProcess4"/>
    <dgm:cxn modelId="{471098DB-B619-43F4-BDC3-B4EF5992C640}" type="presOf" srcId="{B58A1A46-BB9F-4765-96D7-F014AE7CF13A}" destId="{27EC9745-2DE1-41C3-BC0E-EC6E0108D2A6}" srcOrd="0" destOrd="0" presId="urn:microsoft.com/office/officeart/2005/8/layout/hProcess4"/>
    <dgm:cxn modelId="{BB1D489F-7517-4159-92A5-62BBAA8F3285}" type="presOf" srcId="{A8720194-9BAE-4670-82D7-C86C8B206D19}" destId="{1750023A-3B7D-4E09-8E37-516CBD267985}" srcOrd="0" destOrd="0" presId="urn:microsoft.com/office/officeart/2005/8/layout/hProcess4"/>
    <dgm:cxn modelId="{4C058972-FB61-45A6-8B3D-66226070F51A}" type="presOf" srcId="{26AE4D79-826B-4B99-8623-83E4A91DA42E}" destId="{A755B1C4-0FB8-4108-B3C8-BF449CA18F72}" srcOrd="0" destOrd="0" presId="urn:microsoft.com/office/officeart/2005/8/layout/hProcess4"/>
    <dgm:cxn modelId="{05D173A5-21B5-4232-AB28-52C04920FFA3}" srcId="{B58A1A46-BB9F-4765-96D7-F014AE7CF13A}" destId="{7E9098A6-FDB4-4E43-8BE2-B8B22A85E674}" srcOrd="0" destOrd="0" parTransId="{64AC1B14-C0C2-464A-A306-BF1F3C0C760D}" sibTransId="{75120434-1A74-4BBA-BC9E-DAFD26E16543}"/>
    <dgm:cxn modelId="{2C1129AA-CD06-45CD-80C3-E760596CC03B}" srcId="{3E957648-D7E5-4185-8A52-12F0C387E1E2}" destId="{A8720194-9BAE-4670-82D7-C86C8B206D19}" srcOrd="0" destOrd="0" parTransId="{F25B6432-58B3-4AE4-AC21-5ABCF498EC00}" sibTransId="{520E38DB-FED6-4C7D-B0BB-D5C3CC6F63E3}"/>
    <dgm:cxn modelId="{9B5C1A2F-8C15-5A45-8E81-5195B97CF7DD}" srcId="{B58A1A46-BB9F-4765-96D7-F014AE7CF13A}" destId="{D9941149-F91E-E34B-A0EE-C4B85DFFD219}" srcOrd="1" destOrd="0" parTransId="{1786118F-0947-7A45-B6FA-0A04DD841743}" sibTransId="{C09F264A-0B11-CF4F-B361-EFDAF8DAFA97}"/>
    <dgm:cxn modelId="{C545A168-C700-4ACC-AF40-191C1896D902}" type="presParOf" srcId="{110BDE10-C102-4578-A64A-F1BD8D0E796F}" destId="{1452512B-21BF-4650-B6EC-68289EAA0A70}" srcOrd="0" destOrd="0" presId="urn:microsoft.com/office/officeart/2005/8/layout/hProcess4"/>
    <dgm:cxn modelId="{7B4F9E95-67A1-484E-85C7-821461AF6F7A}" type="presParOf" srcId="{110BDE10-C102-4578-A64A-F1BD8D0E796F}" destId="{8CFBDDA5-AC23-4C76-BDF1-C6E1BE615D30}" srcOrd="1" destOrd="0" presId="urn:microsoft.com/office/officeart/2005/8/layout/hProcess4"/>
    <dgm:cxn modelId="{868E7E7E-9D76-442D-9993-BD25EBB9CFC6}" type="presParOf" srcId="{110BDE10-C102-4578-A64A-F1BD8D0E796F}" destId="{D2176FCE-8582-485A-B68B-94A53FF1A3F6}" srcOrd="2" destOrd="0" presId="urn:microsoft.com/office/officeart/2005/8/layout/hProcess4"/>
    <dgm:cxn modelId="{DFEF37D7-F786-4273-9854-3CFABA55FD4C}" type="presParOf" srcId="{D2176FCE-8582-485A-B68B-94A53FF1A3F6}" destId="{2FE59FA4-7027-4205-9DFF-CFC778FBD736}" srcOrd="0" destOrd="0" presId="urn:microsoft.com/office/officeart/2005/8/layout/hProcess4"/>
    <dgm:cxn modelId="{63FCBFA5-E524-4DDD-9177-EB06CF40505C}" type="presParOf" srcId="{2FE59FA4-7027-4205-9DFF-CFC778FBD736}" destId="{AFFC4194-DEFE-49C3-A1D1-F1B4DF40E3AB}" srcOrd="0" destOrd="0" presId="urn:microsoft.com/office/officeart/2005/8/layout/hProcess4"/>
    <dgm:cxn modelId="{6167F53D-05E3-4263-AE5F-C48DEE9089F7}" type="presParOf" srcId="{2FE59FA4-7027-4205-9DFF-CFC778FBD736}" destId="{76280468-36A3-4477-A6FE-9EEEBCBF8F93}" srcOrd="1" destOrd="0" presId="urn:microsoft.com/office/officeart/2005/8/layout/hProcess4"/>
    <dgm:cxn modelId="{B647E887-3882-4FC3-8B6E-8C1948BDC02A}" type="presParOf" srcId="{2FE59FA4-7027-4205-9DFF-CFC778FBD736}" destId="{2E7C373B-90C1-4DFA-9F77-645BDF2C759F}" srcOrd="2" destOrd="0" presId="urn:microsoft.com/office/officeart/2005/8/layout/hProcess4"/>
    <dgm:cxn modelId="{CC99CA79-BC73-4FFF-9DF6-6F7BC189342E}" type="presParOf" srcId="{2FE59FA4-7027-4205-9DFF-CFC778FBD736}" destId="{1750023A-3B7D-4E09-8E37-516CBD267985}" srcOrd="3" destOrd="0" presId="urn:microsoft.com/office/officeart/2005/8/layout/hProcess4"/>
    <dgm:cxn modelId="{5321DC22-20B3-42BC-8BDB-381AC6606D3A}" type="presParOf" srcId="{2FE59FA4-7027-4205-9DFF-CFC778FBD736}" destId="{E15FB289-A2AB-43A2-9EE1-8490EA12CB70}" srcOrd="4" destOrd="0" presId="urn:microsoft.com/office/officeart/2005/8/layout/hProcess4"/>
    <dgm:cxn modelId="{C28B869E-A673-4186-9BFE-B792669ECDE6}" type="presParOf" srcId="{D2176FCE-8582-485A-B68B-94A53FF1A3F6}" destId="{CAECAD33-0FEE-4819-9106-FEB7F9DA50E5}" srcOrd="1" destOrd="0" presId="urn:microsoft.com/office/officeart/2005/8/layout/hProcess4"/>
    <dgm:cxn modelId="{6C1F992C-ABB9-4FB1-93BF-64F6E8DACEF1}" type="presParOf" srcId="{D2176FCE-8582-485A-B68B-94A53FF1A3F6}" destId="{1AF838F0-D0AF-4580-96B3-A916AE5DEA55}" srcOrd="2" destOrd="0" presId="urn:microsoft.com/office/officeart/2005/8/layout/hProcess4"/>
    <dgm:cxn modelId="{1BDD78F0-9DE8-4C14-AA92-681ED24EB791}" type="presParOf" srcId="{1AF838F0-D0AF-4580-96B3-A916AE5DEA55}" destId="{0CACC996-C147-4C8B-B052-475691CAB344}" srcOrd="0" destOrd="0" presId="urn:microsoft.com/office/officeart/2005/8/layout/hProcess4"/>
    <dgm:cxn modelId="{B61A31BE-49E4-43E2-AA72-CC3B21AAC202}" type="presParOf" srcId="{1AF838F0-D0AF-4580-96B3-A916AE5DEA55}" destId="{F1E9E4D2-9C2C-4048-9B29-B78FD8763DDD}" srcOrd="1" destOrd="0" presId="urn:microsoft.com/office/officeart/2005/8/layout/hProcess4"/>
    <dgm:cxn modelId="{6BF03D38-E047-46D4-A3C6-EBE205846219}" type="presParOf" srcId="{1AF838F0-D0AF-4580-96B3-A916AE5DEA55}" destId="{1DEEC98D-96EE-40A6-A743-D237D97472CE}" srcOrd="2" destOrd="0" presId="urn:microsoft.com/office/officeart/2005/8/layout/hProcess4"/>
    <dgm:cxn modelId="{AF6BEACD-0D2A-4E0E-8C0B-12F4DDA84637}" type="presParOf" srcId="{1AF838F0-D0AF-4580-96B3-A916AE5DEA55}" destId="{A755B1C4-0FB8-4108-B3C8-BF449CA18F72}" srcOrd="3" destOrd="0" presId="urn:microsoft.com/office/officeart/2005/8/layout/hProcess4"/>
    <dgm:cxn modelId="{41A40D41-273E-4684-A1B3-81FA94630229}" type="presParOf" srcId="{1AF838F0-D0AF-4580-96B3-A916AE5DEA55}" destId="{79C16D58-09D8-409C-B7F8-6BFBBB0527CC}" srcOrd="4" destOrd="0" presId="urn:microsoft.com/office/officeart/2005/8/layout/hProcess4"/>
    <dgm:cxn modelId="{91434379-A9E8-4AF7-964F-9EC6B8270350}" type="presParOf" srcId="{D2176FCE-8582-485A-B68B-94A53FF1A3F6}" destId="{7A2BE9DF-6C75-4B8A-8B21-0369D717563C}" srcOrd="3" destOrd="0" presId="urn:microsoft.com/office/officeart/2005/8/layout/hProcess4"/>
    <dgm:cxn modelId="{FDDCD023-4B5E-417A-AC34-10F014F13EB5}" type="presParOf" srcId="{D2176FCE-8582-485A-B68B-94A53FF1A3F6}" destId="{B5606832-8459-4B17-9E0A-14031A13D95E}" srcOrd="4" destOrd="0" presId="urn:microsoft.com/office/officeart/2005/8/layout/hProcess4"/>
    <dgm:cxn modelId="{DF0EC096-D309-4832-9C0D-6F5961A5A158}" type="presParOf" srcId="{B5606832-8459-4B17-9E0A-14031A13D95E}" destId="{00A03B1A-A769-44E3-8EB3-50C3C57F1403}" srcOrd="0" destOrd="0" presId="urn:microsoft.com/office/officeart/2005/8/layout/hProcess4"/>
    <dgm:cxn modelId="{2FB114DB-F9F1-4CE5-9A7C-C26BD71D25B1}" type="presParOf" srcId="{B5606832-8459-4B17-9E0A-14031A13D95E}" destId="{E56BE487-C4F9-491E-94E5-324B63812D62}" srcOrd="1" destOrd="0" presId="urn:microsoft.com/office/officeart/2005/8/layout/hProcess4"/>
    <dgm:cxn modelId="{014B5664-1AB3-4503-B9BE-61D30D4A8D83}" type="presParOf" srcId="{B5606832-8459-4B17-9E0A-14031A13D95E}" destId="{0CF5900E-8249-4081-83E3-5206BA092E7A}" srcOrd="2" destOrd="0" presId="urn:microsoft.com/office/officeart/2005/8/layout/hProcess4"/>
    <dgm:cxn modelId="{B65F3BD1-284E-4195-B32E-3D55E76D0B5C}" type="presParOf" srcId="{B5606832-8459-4B17-9E0A-14031A13D95E}" destId="{27EC9745-2DE1-41C3-BC0E-EC6E0108D2A6}" srcOrd="3" destOrd="0" presId="urn:microsoft.com/office/officeart/2005/8/layout/hProcess4"/>
    <dgm:cxn modelId="{32909CC9-870E-47AA-91F1-5E04F8C6A2E4}" type="presParOf" srcId="{B5606832-8459-4B17-9E0A-14031A13D95E}" destId="{0DAAC82D-66A3-47FB-8BE9-EDE9FD4585E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6B1917-DEF1-4604-AEA4-9E8D3D1066DD}"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n-AU"/>
        </a:p>
      </dgm:t>
    </dgm:pt>
    <dgm:pt modelId="{DF3F855E-7FA8-446B-A492-07FFF8DF89CC}">
      <dgm:prSet phldrT="[Text]"/>
      <dgm:spPr/>
      <dgm:t>
        <a:bodyPr/>
        <a:lstStyle/>
        <a:p>
          <a:r>
            <a:rPr lang="en-AU" dirty="0" smtClean="0"/>
            <a:t> </a:t>
          </a:r>
          <a:endParaRPr lang="en-AU" dirty="0"/>
        </a:p>
      </dgm:t>
    </dgm:pt>
    <dgm:pt modelId="{C4825339-D31F-466D-98D5-94C99779AED8}" type="parTrans" cxnId="{8157C2A0-9409-48DF-892E-959109FB84E4}">
      <dgm:prSet/>
      <dgm:spPr/>
      <dgm:t>
        <a:bodyPr/>
        <a:lstStyle/>
        <a:p>
          <a:endParaRPr lang="en-AU" dirty="0"/>
        </a:p>
      </dgm:t>
    </dgm:pt>
    <dgm:pt modelId="{5F260F78-00F4-4C69-8852-0A83718AEF13}" type="sibTrans" cxnId="{8157C2A0-9409-48DF-892E-959109FB84E4}">
      <dgm:prSet/>
      <dgm:spPr/>
      <dgm:t>
        <a:bodyPr/>
        <a:lstStyle/>
        <a:p>
          <a:endParaRPr lang="en-AU"/>
        </a:p>
      </dgm:t>
    </dgm:pt>
    <dgm:pt modelId="{E819B9A7-9B3C-4B1F-A784-DA546B51B65C}">
      <dgm:prSet phldrT="[Text]" custT="1"/>
      <dgm:spPr/>
      <dgm:t>
        <a:bodyPr/>
        <a:lstStyle/>
        <a:p>
          <a:r>
            <a:rPr lang="en-AU" sz="2000" dirty="0" smtClean="0"/>
            <a:t>Government</a:t>
          </a:r>
          <a:br>
            <a:rPr lang="en-AU" sz="2000" dirty="0" smtClean="0"/>
          </a:br>
          <a:r>
            <a:rPr lang="en-AU" sz="2000" dirty="0" smtClean="0"/>
            <a:t>Treasury</a:t>
          </a:r>
          <a:br>
            <a:rPr lang="en-AU" sz="2000" dirty="0" smtClean="0"/>
          </a:br>
          <a:r>
            <a:rPr lang="en-AU" sz="2000" dirty="0" smtClean="0"/>
            <a:t>ATO</a:t>
          </a:r>
          <a:endParaRPr lang="en-AU" sz="2000" dirty="0"/>
        </a:p>
      </dgm:t>
    </dgm:pt>
    <dgm:pt modelId="{2049AAEE-C61C-4907-A30D-A90428B7DCA9}" type="parTrans" cxnId="{16504B5F-0259-493D-A87F-964C90DDB165}">
      <dgm:prSet/>
      <dgm:spPr/>
      <dgm:t>
        <a:bodyPr/>
        <a:lstStyle/>
        <a:p>
          <a:endParaRPr lang="en-AU" dirty="0"/>
        </a:p>
      </dgm:t>
    </dgm:pt>
    <dgm:pt modelId="{C22FD9E0-389B-4F8D-8D91-FA1F3A625AAA}" type="sibTrans" cxnId="{16504B5F-0259-493D-A87F-964C90DDB165}">
      <dgm:prSet/>
      <dgm:spPr/>
      <dgm:t>
        <a:bodyPr/>
        <a:lstStyle/>
        <a:p>
          <a:endParaRPr lang="en-AU"/>
        </a:p>
      </dgm:t>
    </dgm:pt>
    <dgm:pt modelId="{ADEF1DCE-5508-4300-9E76-54EAAA6D4667}">
      <dgm:prSet phldrT="[Text]" custT="1"/>
      <dgm:spPr/>
      <dgm:t>
        <a:bodyPr/>
        <a:lstStyle/>
        <a:p>
          <a:r>
            <a:rPr lang="en-AU" sz="2000" dirty="0" smtClean="0"/>
            <a:t>Taxpayers</a:t>
          </a:r>
          <a:endParaRPr lang="en-AU" sz="2000" dirty="0"/>
        </a:p>
      </dgm:t>
    </dgm:pt>
    <dgm:pt modelId="{A73C8F06-8997-4B29-8494-682873FF58CD}" type="parTrans" cxnId="{2C2B83F7-8F3D-4DBB-9D13-36288EB7880E}">
      <dgm:prSet/>
      <dgm:spPr/>
      <dgm:t>
        <a:bodyPr/>
        <a:lstStyle/>
        <a:p>
          <a:endParaRPr lang="en-AU"/>
        </a:p>
      </dgm:t>
    </dgm:pt>
    <dgm:pt modelId="{45D6D1D6-592A-4373-B7FD-04D4297F598D}" type="sibTrans" cxnId="{2C2B83F7-8F3D-4DBB-9D13-36288EB7880E}">
      <dgm:prSet/>
      <dgm:spPr/>
      <dgm:t>
        <a:bodyPr/>
        <a:lstStyle/>
        <a:p>
          <a:endParaRPr lang="en-AU"/>
        </a:p>
      </dgm:t>
    </dgm:pt>
    <dgm:pt modelId="{BCB0E180-B57B-8647-9E85-044BF70BDD75}">
      <dgm:prSet phldrT="[Text]" custT="1"/>
      <dgm:spPr/>
      <dgm:t>
        <a:bodyPr/>
        <a:lstStyle/>
        <a:p>
          <a:r>
            <a:rPr lang="en-AU" sz="2000" dirty="0" smtClean="0"/>
            <a:t>Professional bodies</a:t>
          </a:r>
          <a:endParaRPr lang="en-AU" sz="2000" dirty="0"/>
        </a:p>
      </dgm:t>
    </dgm:pt>
    <dgm:pt modelId="{D535058D-0A8A-F247-8FB3-40C6293AF267}" type="parTrans" cxnId="{FC5315F2-266C-F848-B01F-E07FBBF73117}">
      <dgm:prSet/>
      <dgm:spPr/>
      <dgm:t>
        <a:bodyPr/>
        <a:lstStyle/>
        <a:p>
          <a:endParaRPr lang="en-US"/>
        </a:p>
      </dgm:t>
    </dgm:pt>
    <dgm:pt modelId="{154BEFC2-2DF0-1048-A991-A680C05167C5}" type="sibTrans" cxnId="{FC5315F2-266C-F848-B01F-E07FBBF73117}">
      <dgm:prSet/>
      <dgm:spPr/>
      <dgm:t>
        <a:bodyPr/>
        <a:lstStyle/>
        <a:p>
          <a:endParaRPr lang="en-US"/>
        </a:p>
      </dgm:t>
    </dgm:pt>
    <dgm:pt modelId="{7F87F288-5A54-9245-8658-666E2FBC9FAD}">
      <dgm:prSet phldrT="[Text]" custT="1"/>
      <dgm:spPr/>
      <dgm:t>
        <a:bodyPr/>
        <a:lstStyle/>
        <a:p>
          <a:r>
            <a:rPr lang="en-AU" sz="2000" dirty="0" smtClean="0"/>
            <a:t>Industry groups</a:t>
          </a:r>
          <a:endParaRPr lang="en-AU" sz="2000" dirty="0"/>
        </a:p>
      </dgm:t>
    </dgm:pt>
    <dgm:pt modelId="{B813BF61-8F1F-7E4B-8BAF-12F9C86C29D6}" type="parTrans" cxnId="{63917399-A2B5-CC4F-8C94-23501229AD1B}">
      <dgm:prSet/>
      <dgm:spPr/>
      <dgm:t>
        <a:bodyPr/>
        <a:lstStyle/>
        <a:p>
          <a:endParaRPr lang="en-US"/>
        </a:p>
      </dgm:t>
    </dgm:pt>
    <dgm:pt modelId="{AF0C5049-FEF8-5C48-A83B-BB272E0FD35B}" type="sibTrans" cxnId="{63917399-A2B5-CC4F-8C94-23501229AD1B}">
      <dgm:prSet/>
      <dgm:spPr/>
      <dgm:t>
        <a:bodyPr/>
        <a:lstStyle/>
        <a:p>
          <a:endParaRPr lang="en-US"/>
        </a:p>
      </dgm:t>
    </dgm:pt>
    <dgm:pt modelId="{E0CE3AD5-D26E-EB4B-8D39-510D04181C5E}">
      <dgm:prSet phldrT="[Text]" custT="1"/>
      <dgm:spPr/>
      <dgm:t>
        <a:bodyPr/>
        <a:lstStyle/>
        <a:p>
          <a:r>
            <a:rPr lang="en-AU" sz="4000" dirty="0" smtClean="0"/>
            <a:t>Board of Taxation</a:t>
          </a:r>
          <a:endParaRPr lang="en-AU" sz="4000" dirty="0"/>
        </a:p>
      </dgm:t>
    </dgm:pt>
    <dgm:pt modelId="{1256DF63-2F34-7946-9438-512BBE9AE4C0}" type="parTrans" cxnId="{D2C6EB80-2885-DF49-BDC7-7CD8E3D673DC}">
      <dgm:prSet/>
      <dgm:spPr/>
      <dgm:t>
        <a:bodyPr/>
        <a:lstStyle/>
        <a:p>
          <a:endParaRPr lang="en-US"/>
        </a:p>
      </dgm:t>
    </dgm:pt>
    <dgm:pt modelId="{1E255046-B88E-4B4C-B102-04B180D1E435}" type="sibTrans" cxnId="{D2C6EB80-2885-DF49-BDC7-7CD8E3D673DC}">
      <dgm:prSet/>
      <dgm:spPr/>
      <dgm:t>
        <a:bodyPr/>
        <a:lstStyle/>
        <a:p>
          <a:endParaRPr lang="en-US"/>
        </a:p>
      </dgm:t>
    </dgm:pt>
    <dgm:pt modelId="{8D1C3D67-592F-2C47-9F71-CFCB05857065}">
      <dgm:prSet phldrT="[Text]" custT="1"/>
      <dgm:spPr/>
      <dgm:t>
        <a:bodyPr/>
        <a:lstStyle/>
        <a:p>
          <a:r>
            <a:rPr lang="en-AU" sz="2000" dirty="0" smtClean="0"/>
            <a:t>Advisory Panel</a:t>
          </a:r>
          <a:endParaRPr lang="en-AU" sz="2000" dirty="0"/>
        </a:p>
      </dgm:t>
    </dgm:pt>
    <dgm:pt modelId="{67ED1D5E-FCDE-F146-AC98-9878F510B830}" type="parTrans" cxnId="{E6122854-695B-414B-BEA2-E5742ECF42A9}">
      <dgm:prSet/>
      <dgm:spPr/>
      <dgm:t>
        <a:bodyPr/>
        <a:lstStyle/>
        <a:p>
          <a:endParaRPr lang="en-US"/>
        </a:p>
      </dgm:t>
    </dgm:pt>
    <dgm:pt modelId="{9DB71066-83B9-D340-9A17-2505C9C427AA}" type="sibTrans" cxnId="{E6122854-695B-414B-BEA2-E5742ECF42A9}">
      <dgm:prSet/>
      <dgm:spPr/>
      <dgm:t>
        <a:bodyPr/>
        <a:lstStyle/>
        <a:p>
          <a:endParaRPr lang="en-US"/>
        </a:p>
      </dgm:t>
    </dgm:pt>
    <dgm:pt modelId="{3AE13B16-E436-2B40-A52B-9B17C8D176F5}" type="pres">
      <dgm:prSet presAssocID="{A16B1917-DEF1-4604-AEA4-9E8D3D1066DD}" presName="Name0" presStyleCnt="0">
        <dgm:presLayoutVars>
          <dgm:dir/>
          <dgm:animOne val="branch"/>
          <dgm:animLvl val="lvl"/>
        </dgm:presLayoutVars>
      </dgm:prSet>
      <dgm:spPr/>
      <dgm:t>
        <a:bodyPr/>
        <a:lstStyle/>
        <a:p>
          <a:endParaRPr lang="en-US"/>
        </a:p>
      </dgm:t>
    </dgm:pt>
    <dgm:pt modelId="{4E78E205-008A-1D4E-AE8B-C2E3FEB32E96}" type="pres">
      <dgm:prSet presAssocID="{DF3F855E-7FA8-446B-A492-07FFF8DF89CC}" presName="chaos" presStyleCnt="0"/>
      <dgm:spPr/>
    </dgm:pt>
    <dgm:pt modelId="{2E9F3B50-B4D8-504F-9134-DF3CE52D18D8}" type="pres">
      <dgm:prSet presAssocID="{DF3F855E-7FA8-446B-A492-07FFF8DF89CC}" presName="parTx1" presStyleLbl="revTx" presStyleIdx="0" presStyleCnt="3"/>
      <dgm:spPr/>
      <dgm:t>
        <a:bodyPr/>
        <a:lstStyle/>
        <a:p>
          <a:endParaRPr lang="en-US"/>
        </a:p>
      </dgm:t>
    </dgm:pt>
    <dgm:pt modelId="{84C3C624-EF68-4C4F-9D4E-C548121BC0DC}" type="pres">
      <dgm:prSet presAssocID="{DF3F855E-7FA8-446B-A492-07FFF8DF89CC}" presName="desTx1" presStyleLbl="revTx" presStyleIdx="1" presStyleCnt="3">
        <dgm:presLayoutVars>
          <dgm:bulletEnabled val="1"/>
        </dgm:presLayoutVars>
      </dgm:prSet>
      <dgm:spPr/>
      <dgm:t>
        <a:bodyPr/>
        <a:lstStyle/>
        <a:p>
          <a:endParaRPr lang="en-US"/>
        </a:p>
      </dgm:t>
    </dgm:pt>
    <dgm:pt modelId="{C35186C4-31F7-C540-A91F-EE94FC71A847}" type="pres">
      <dgm:prSet presAssocID="{DF3F855E-7FA8-446B-A492-07FFF8DF89CC}" presName="c1" presStyleLbl="node1" presStyleIdx="0" presStyleCnt="19"/>
      <dgm:spPr/>
    </dgm:pt>
    <dgm:pt modelId="{F94CD4A1-2056-FF47-A0DF-58FA8D9F0BF4}" type="pres">
      <dgm:prSet presAssocID="{DF3F855E-7FA8-446B-A492-07FFF8DF89CC}" presName="c2" presStyleLbl="node1" presStyleIdx="1" presStyleCnt="19"/>
      <dgm:spPr/>
    </dgm:pt>
    <dgm:pt modelId="{C32B8789-1817-3343-BE85-1813FB4A47A5}" type="pres">
      <dgm:prSet presAssocID="{DF3F855E-7FA8-446B-A492-07FFF8DF89CC}" presName="c3" presStyleLbl="node1" presStyleIdx="2" presStyleCnt="19"/>
      <dgm:spPr/>
    </dgm:pt>
    <dgm:pt modelId="{4ADDC1DD-C555-524E-B7FA-125699A8115B}" type="pres">
      <dgm:prSet presAssocID="{DF3F855E-7FA8-446B-A492-07FFF8DF89CC}" presName="c4" presStyleLbl="node1" presStyleIdx="3" presStyleCnt="19"/>
      <dgm:spPr/>
    </dgm:pt>
    <dgm:pt modelId="{C42B2D37-5504-D449-B20F-8DF7AA1CA981}" type="pres">
      <dgm:prSet presAssocID="{DF3F855E-7FA8-446B-A492-07FFF8DF89CC}" presName="c5" presStyleLbl="node1" presStyleIdx="4" presStyleCnt="19"/>
      <dgm:spPr/>
    </dgm:pt>
    <dgm:pt modelId="{0B75CA6A-C425-394B-B89D-D1C8B36D5588}" type="pres">
      <dgm:prSet presAssocID="{DF3F855E-7FA8-446B-A492-07FFF8DF89CC}" presName="c6" presStyleLbl="node1" presStyleIdx="5" presStyleCnt="19"/>
      <dgm:spPr/>
    </dgm:pt>
    <dgm:pt modelId="{1C36FA9B-25D4-A74E-A021-2B3539618E94}" type="pres">
      <dgm:prSet presAssocID="{DF3F855E-7FA8-446B-A492-07FFF8DF89CC}" presName="c7" presStyleLbl="node1" presStyleIdx="6" presStyleCnt="19"/>
      <dgm:spPr/>
    </dgm:pt>
    <dgm:pt modelId="{1DE74366-2980-D744-8175-36DBDDAA1892}" type="pres">
      <dgm:prSet presAssocID="{DF3F855E-7FA8-446B-A492-07FFF8DF89CC}" presName="c8" presStyleLbl="node1" presStyleIdx="7" presStyleCnt="19"/>
      <dgm:spPr/>
    </dgm:pt>
    <dgm:pt modelId="{6176821E-3D9F-A842-AEA5-863585E455FF}" type="pres">
      <dgm:prSet presAssocID="{DF3F855E-7FA8-446B-A492-07FFF8DF89CC}" presName="c9" presStyleLbl="node1" presStyleIdx="8" presStyleCnt="19"/>
      <dgm:spPr/>
    </dgm:pt>
    <dgm:pt modelId="{62B92503-8DBF-E745-BF94-3007330312B7}" type="pres">
      <dgm:prSet presAssocID="{DF3F855E-7FA8-446B-A492-07FFF8DF89CC}" presName="c10" presStyleLbl="node1" presStyleIdx="9" presStyleCnt="19"/>
      <dgm:spPr/>
    </dgm:pt>
    <dgm:pt modelId="{6D693005-B122-D645-8F35-14F9EDCFE2B1}" type="pres">
      <dgm:prSet presAssocID="{DF3F855E-7FA8-446B-A492-07FFF8DF89CC}" presName="c11" presStyleLbl="node1" presStyleIdx="10" presStyleCnt="19"/>
      <dgm:spPr/>
    </dgm:pt>
    <dgm:pt modelId="{9675830D-2D8E-FE42-8E92-DA877F3AD04A}" type="pres">
      <dgm:prSet presAssocID="{DF3F855E-7FA8-446B-A492-07FFF8DF89CC}" presName="c12" presStyleLbl="node1" presStyleIdx="11" presStyleCnt="19"/>
      <dgm:spPr/>
    </dgm:pt>
    <dgm:pt modelId="{854BCE40-52D9-8C4E-A3E6-823B760575D0}" type="pres">
      <dgm:prSet presAssocID="{DF3F855E-7FA8-446B-A492-07FFF8DF89CC}" presName="c13" presStyleLbl="node1" presStyleIdx="12" presStyleCnt="19"/>
      <dgm:spPr/>
    </dgm:pt>
    <dgm:pt modelId="{1E6CDD82-1A7E-6D41-AFD5-38CE07376848}" type="pres">
      <dgm:prSet presAssocID="{DF3F855E-7FA8-446B-A492-07FFF8DF89CC}" presName="c14" presStyleLbl="node1" presStyleIdx="13" presStyleCnt="19"/>
      <dgm:spPr/>
    </dgm:pt>
    <dgm:pt modelId="{702FCA35-5482-BF4A-A0AD-C066A921E829}" type="pres">
      <dgm:prSet presAssocID="{DF3F855E-7FA8-446B-A492-07FFF8DF89CC}" presName="c15" presStyleLbl="node1" presStyleIdx="14" presStyleCnt="19"/>
      <dgm:spPr/>
    </dgm:pt>
    <dgm:pt modelId="{8F047475-C9F1-C64A-A699-F94F7436A680}" type="pres">
      <dgm:prSet presAssocID="{DF3F855E-7FA8-446B-A492-07FFF8DF89CC}" presName="c16" presStyleLbl="node1" presStyleIdx="15" presStyleCnt="19"/>
      <dgm:spPr/>
    </dgm:pt>
    <dgm:pt modelId="{AFD69B22-3E09-314E-B426-5111E7AFC196}" type="pres">
      <dgm:prSet presAssocID="{DF3F855E-7FA8-446B-A492-07FFF8DF89CC}" presName="c17" presStyleLbl="node1" presStyleIdx="16" presStyleCnt="19"/>
      <dgm:spPr/>
    </dgm:pt>
    <dgm:pt modelId="{93E93925-C2E3-6C4A-AC57-C67076F9F6B7}" type="pres">
      <dgm:prSet presAssocID="{DF3F855E-7FA8-446B-A492-07FFF8DF89CC}" presName="c18" presStyleLbl="node1" presStyleIdx="17" presStyleCnt="19"/>
      <dgm:spPr/>
    </dgm:pt>
    <dgm:pt modelId="{03EB4EDC-4E07-DC40-AFAB-EBF7CFD0952B}" type="pres">
      <dgm:prSet presAssocID="{5F260F78-00F4-4C69-8852-0A83718AEF13}" presName="chevronComposite1" presStyleCnt="0"/>
      <dgm:spPr/>
    </dgm:pt>
    <dgm:pt modelId="{C81C98B2-3023-1341-B7BE-9764C0EC20C1}" type="pres">
      <dgm:prSet presAssocID="{5F260F78-00F4-4C69-8852-0A83718AEF13}" presName="chevron1" presStyleLbl="sibTrans2D1" presStyleIdx="0" presStyleCnt="2"/>
      <dgm:spPr/>
    </dgm:pt>
    <dgm:pt modelId="{5CD711AB-8C7D-A44A-A49A-39F32B7DB9D0}" type="pres">
      <dgm:prSet presAssocID="{5F260F78-00F4-4C69-8852-0A83718AEF13}" presName="spChevron1" presStyleCnt="0"/>
      <dgm:spPr/>
    </dgm:pt>
    <dgm:pt modelId="{1A77BA99-DF90-EE48-87B0-DD1E809AE995}" type="pres">
      <dgm:prSet presAssocID="{E0CE3AD5-D26E-EB4B-8D39-510D04181C5E}" presName="middle" presStyleCnt="0"/>
      <dgm:spPr/>
    </dgm:pt>
    <dgm:pt modelId="{3A65A059-1D43-7648-8AF8-656BD8B6D6A3}" type="pres">
      <dgm:prSet presAssocID="{E0CE3AD5-D26E-EB4B-8D39-510D04181C5E}" presName="parTxMid" presStyleLbl="revTx" presStyleIdx="2" presStyleCnt="3"/>
      <dgm:spPr/>
      <dgm:t>
        <a:bodyPr/>
        <a:lstStyle/>
        <a:p>
          <a:endParaRPr lang="en-US"/>
        </a:p>
      </dgm:t>
    </dgm:pt>
    <dgm:pt modelId="{8DC261ED-3FA5-5045-998F-A1363D21D760}" type="pres">
      <dgm:prSet presAssocID="{E0CE3AD5-D26E-EB4B-8D39-510D04181C5E}" presName="spMid" presStyleCnt="0"/>
      <dgm:spPr/>
    </dgm:pt>
    <dgm:pt modelId="{1EB93331-1E38-0A4D-B893-069805D45699}" type="pres">
      <dgm:prSet presAssocID="{1E255046-B88E-4B4C-B102-04B180D1E435}" presName="chevronComposite1" presStyleCnt="0"/>
      <dgm:spPr/>
    </dgm:pt>
    <dgm:pt modelId="{E7610BA5-54DE-3345-96E6-49CAC5EFE476}" type="pres">
      <dgm:prSet presAssocID="{1E255046-B88E-4B4C-B102-04B180D1E435}" presName="chevron1" presStyleLbl="sibTrans2D1" presStyleIdx="1" presStyleCnt="2"/>
      <dgm:spPr/>
    </dgm:pt>
    <dgm:pt modelId="{9D988041-DDDC-B14D-A8B0-2137E47AFE91}" type="pres">
      <dgm:prSet presAssocID="{1E255046-B88E-4B4C-B102-04B180D1E435}" presName="spChevron1" presStyleCnt="0"/>
      <dgm:spPr/>
    </dgm:pt>
    <dgm:pt modelId="{5FC1DF87-5EEB-8C4F-ABBC-4BCCF7A8B71B}" type="pres">
      <dgm:prSet presAssocID="{E819B9A7-9B3C-4B1F-A784-DA546B51B65C}" presName="last" presStyleCnt="0"/>
      <dgm:spPr/>
    </dgm:pt>
    <dgm:pt modelId="{FAB344D0-30FF-3A40-B89C-8E554EE061E8}" type="pres">
      <dgm:prSet presAssocID="{E819B9A7-9B3C-4B1F-A784-DA546B51B65C}" presName="circleTx" presStyleLbl="node1" presStyleIdx="18" presStyleCnt="19"/>
      <dgm:spPr/>
      <dgm:t>
        <a:bodyPr/>
        <a:lstStyle/>
        <a:p>
          <a:endParaRPr lang="en-US"/>
        </a:p>
      </dgm:t>
    </dgm:pt>
    <dgm:pt modelId="{42AF229A-059D-8B44-8BAF-861F422398DF}" type="pres">
      <dgm:prSet presAssocID="{E819B9A7-9B3C-4B1F-A784-DA546B51B65C}" presName="spN" presStyleCnt="0"/>
      <dgm:spPr/>
    </dgm:pt>
  </dgm:ptLst>
  <dgm:cxnLst>
    <dgm:cxn modelId="{D2C6EB80-2885-DF49-BDC7-7CD8E3D673DC}" srcId="{A16B1917-DEF1-4604-AEA4-9E8D3D1066DD}" destId="{E0CE3AD5-D26E-EB4B-8D39-510D04181C5E}" srcOrd="1" destOrd="0" parTransId="{1256DF63-2F34-7946-9438-512BBE9AE4C0}" sibTransId="{1E255046-B88E-4B4C-B102-04B180D1E435}"/>
    <dgm:cxn modelId="{E6122854-695B-414B-BEA2-E5742ECF42A9}" srcId="{DF3F855E-7FA8-446B-A492-07FFF8DF89CC}" destId="{8D1C3D67-592F-2C47-9F71-CFCB05857065}" srcOrd="0" destOrd="0" parTransId="{67ED1D5E-FCDE-F146-AC98-9878F510B830}" sibTransId="{9DB71066-83B9-D340-9A17-2505C9C427AA}"/>
    <dgm:cxn modelId="{16504B5F-0259-493D-A87F-964C90DDB165}" srcId="{A16B1917-DEF1-4604-AEA4-9E8D3D1066DD}" destId="{E819B9A7-9B3C-4B1F-A784-DA546B51B65C}" srcOrd="2" destOrd="0" parTransId="{2049AAEE-C61C-4907-A30D-A90428B7DCA9}" sibTransId="{C22FD9E0-389B-4F8D-8D91-FA1F3A625AAA}"/>
    <dgm:cxn modelId="{C14EC613-C197-40DE-8D5C-AEC0C0166F3F}" type="presOf" srcId="{7F87F288-5A54-9245-8658-666E2FBC9FAD}" destId="{84C3C624-EF68-4C4F-9D4E-C548121BC0DC}" srcOrd="0" destOrd="3" presId="urn:microsoft.com/office/officeart/2009/3/layout/RandomtoResultProcess"/>
    <dgm:cxn modelId="{F7D8C098-4141-4996-B076-19504B56984E}" type="presOf" srcId="{BCB0E180-B57B-8647-9E85-044BF70BDD75}" destId="{84C3C624-EF68-4C4F-9D4E-C548121BC0DC}" srcOrd="0" destOrd="1" presId="urn:microsoft.com/office/officeart/2009/3/layout/RandomtoResultProcess"/>
    <dgm:cxn modelId="{3B63B2E5-B563-4DE1-BE93-AFCF89BF6A7F}" type="presOf" srcId="{A16B1917-DEF1-4604-AEA4-9E8D3D1066DD}" destId="{3AE13B16-E436-2B40-A52B-9B17C8D176F5}" srcOrd="0" destOrd="0" presId="urn:microsoft.com/office/officeart/2009/3/layout/RandomtoResultProcess"/>
    <dgm:cxn modelId="{E127E8F8-D272-4AE5-A6CB-81F97D32E22E}" type="presOf" srcId="{8D1C3D67-592F-2C47-9F71-CFCB05857065}" destId="{84C3C624-EF68-4C4F-9D4E-C548121BC0DC}" srcOrd="0" destOrd="0" presId="urn:microsoft.com/office/officeart/2009/3/layout/RandomtoResultProcess"/>
    <dgm:cxn modelId="{FC5315F2-266C-F848-B01F-E07FBBF73117}" srcId="{DF3F855E-7FA8-446B-A492-07FFF8DF89CC}" destId="{BCB0E180-B57B-8647-9E85-044BF70BDD75}" srcOrd="1" destOrd="0" parTransId="{D535058D-0A8A-F247-8FB3-40C6293AF267}" sibTransId="{154BEFC2-2DF0-1048-A991-A680C05167C5}"/>
    <dgm:cxn modelId="{60AA4818-882F-4A24-BD67-EC722042A960}" type="presOf" srcId="{E819B9A7-9B3C-4B1F-A784-DA546B51B65C}" destId="{FAB344D0-30FF-3A40-B89C-8E554EE061E8}" srcOrd="0" destOrd="0" presId="urn:microsoft.com/office/officeart/2009/3/layout/RandomtoResultProcess"/>
    <dgm:cxn modelId="{2C2B83F7-8F3D-4DBB-9D13-36288EB7880E}" srcId="{DF3F855E-7FA8-446B-A492-07FFF8DF89CC}" destId="{ADEF1DCE-5508-4300-9E76-54EAAA6D4667}" srcOrd="2" destOrd="0" parTransId="{A73C8F06-8997-4B29-8494-682873FF58CD}" sibTransId="{45D6D1D6-592A-4373-B7FD-04D4297F598D}"/>
    <dgm:cxn modelId="{63917399-A2B5-CC4F-8C94-23501229AD1B}" srcId="{DF3F855E-7FA8-446B-A492-07FFF8DF89CC}" destId="{7F87F288-5A54-9245-8658-666E2FBC9FAD}" srcOrd="3" destOrd="0" parTransId="{B813BF61-8F1F-7E4B-8BAF-12F9C86C29D6}" sibTransId="{AF0C5049-FEF8-5C48-A83B-BB272E0FD35B}"/>
    <dgm:cxn modelId="{8157C2A0-9409-48DF-892E-959109FB84E4}" srcId="{A16B1917-DEF1-4604-AEA4-9E8D3D1066DD}" destId="{DF3F855E-7FA8-446B-A492-07FFF8DF89CC}" srcOrd="0" destOrd="0" parTransId="{C4825339-D31F-466D-98D5-94C99779AED8}" sibTransId="{5F260F78-00F4-4C69-8852-0A83718AEF13}"/>
    <dgm:cxn modelId="{0AF6C8E4-82C3-4F75-B405-A3F373D513C8}" type="presOf" srcId="{ADEF1DCE-5508-4300-9E76-54EAAA6D4667}" destId="{84C3C624-EF68-4C4F-9D4E-C548121BC0DC}" srcOrd="0" destOrd="2" presId="urn:microsoft.com/office/officeart/2009/3/layout/RandomtoResultProcess"/>
    <dgm:cxn modelId="{F877CFD1-304E-4B80-9A06-F99828AD1794}" type="presOf" srcId="{E0CE3AD5-D26E-EB4B-8D39-510D04181C5E}" destId="{3A65A059-1D43-7648-8AF8-656BD8B6D6A3}" srcOrd="0" destOrd="0" presId="urn:microsoft.com/office/officeart/2009/3/layout/RandomtoResultProcess"/>
    <dgm:cxn modelId="{24DB1F6A-53E8-43D0-A66B-4FC3A71527D7}" type="presOf" srcId="{DF3F855E-7FA8-446B-A492-07FFF8DF89CC}" destId="{2E9F3B50-B4D8-504F-9134-DF3CE52D18D8}" srcOrd="0" destOrd="0" presId="urn:microsoft.com/office/officeart/2009/3/layout/RandomtoResultProcess"/>
    <dgm:cxn modelId="{960E29BA-ADEB-470D-9374-370A900189C6}" type="presParOf" srcId="{3AE13B16-E436-2B40-A52B-9B17C8D176F5}" destId="{4E78E205-008A-1D4E-AE8B-C2E3FEB32E96}" srcOrd="0" destOrd="0" presId="urn:microsoft.com/office/officeart/2009/3/layout/RandomtoResultProcess"/>
    <dgm:cxn modelId="{BF03DA4B-D636-4FB7-9FAE-8D69317C26EF}" type="presParOf" srcId="{4E78E205-008A-1D4E-AE8B-C2E3FEB32E96}" destId="{2E9F3B50-B4D8-504F-9134-DF3CE52D18D8}" srcOrd="0" destOrd="0" presId="urn:microsoft.com/office/officeart/2009/3/layout/RandomtoResultProcess"/>
    <dgm:cxn modelId="{F5BA6495-5B5D-4627-97CE-5840B128E943}" type="presParOf" srcId="{4E78E205-008A-1D4E-AE8B-C2E3FEB32E96}" destId="{84C3C624-EF68-4C4F-9D4E-C548121BC0DC}" srcOrd="1" destOrd="0" presId="urn:microsoft.com/office/officeart/2009/3/layout/RandomtoResultProcess"/>
    <dgm:cxn modelId="{3D4F2ECD-5345-410E-9B24-D90ED66A7E5E}" type="presParOf" srcId="{4E78E205-008A-1D4E-AE8B-C2E3FEB32E96}" destId="{C35186C4-31F7-C540-A91F-EE94FC71A847}" srcOrd="2" destOrd="0" presId="urn:microsoft.com/office/officeart/2009/3/layout/RandomtoResultProcess"/>
    <dgm:cxn modelId="{667492C9-9B29-4138-9D19-49FB6B3E5371}" type="presParOf" srcId="{4E78E205-008A-1D4E-AE8B-C2E3FEB32E96}" destId="{F94CD4A1-2056-FF47-A0DF-58FA8D9F0BF4}" srcOrd="3" destOrd="0" presId="urn:microsoft.com/office/officeart/2009/3/layout/RandomtoResultProcess"/>
    <dgm:cxn modelId="{DD2BEC19-5362-4C48-B6C4-ABD18EAA5F6D}" type="presParOf" srcId="{4E78E205-008A-1D4E-AE8B-C2E3FEB32E96}" destId="{C32B8789-1817-3343-BE85-1813FB4A47A5}" srcOrd="4" destOrd="0" presId="urn:microsoft.com/office/officeart/2009/3/layout/RandomtoResultProcess"/>
    <dgm:cxn modelId="{96B80F97-43F9-48C1-95FE-81FF6E38CF8C}" type="presParOf" srcId="{4E78E205-008A-1D4E-AE8B-C2E3FEB32E96}" destId="{4ADDC1DD-C555-524E-B7FA-125699A8115B}" srcOrd="5" destOrd="0" presId="urn:microsoft.com/office/officeart/2009/3/layout/RandomtoResultProcess"/>
    <dgm:cxn modelId="{B9E8CFB6-D96C-4E8C-BE12-7A7F9A94A6A9}" type="presParOf" srcId="{4E78E205-008A-1D4E-AE8B-C2E3FEB32E96}" destId="{C42B2D37-5504-D449-B20F-8DF7AA1CA981}" srcOrd="6" destOrd="0" presId="urn:microsoft.com/office/officeart/2009/3/layout/RandomtoResultProcess"/>
    <dgm:cxn modelId="{3F5ADBD8-C4EE-4BA5-9560-4C21366B9730}" type="presParOf" srcId="{4E78E205-008A-1D4E-AE8B-C2E3FEB32E96}" destId="{0B75CA6A-C425-394B-B89D-D1C8B36D5588}" srcOrd="7" destOrd="0" presId="urn:microsoft.com/office/officeart/2009/3/layout/RandomtoResultProcess"/>
    <dgm:cxn modelId="{66FAA075-957C-4E7E-8B81-70042DF90A46}" type="presParOf" srcId="{4E78E205-008A-1D4E-AE8B-C2E3FEB32E96}" destId="{1C36FA9B-25D4-A74E-A021-2B3539618E94}" srcOrd="8" destOrd="0" presId="urn:microsoft.com/office/officeart/2009/3/layout/RandomtoResultProcess"/>
    <dgm:cxn modelId="{11BB6F46-9A64-4E37-A9B3-3F4C157A7F8C}" type="presParOf" srcId="{4E78E205-008A-1D4E-AE8B-C2E3FEB32E96}" destId="{1DE74366-2980-D744-8175-36DBDDAA1892}" srcOrd="9" destOrd="0" presId="urn:microsoft.com/office/officeart/2009/3/layout/RandomtoResultProcess"/>
    <dgm:cxn modelId="{7E99DB59-6BB7-4525-A662-29339940A6C0}" type="presParOf" srcId="{4E78E205-008A-1D4E-AE8B-C2E3FEB32E96}" destId="{6176821E-3D9F-A842-AEA5-863585E455FF}" srcOrd="10" destOrd="0" presId="urn:microsoft.com/office/officeart/2009/3/layout/RandomtoResultProcess"/>
    <dgm:cxn modelId="{3E231D7D-A1BC-44A5-B181-E3F52D750522}" type="presParOf" srcId="{4E78E205-008A-1D4E-AE8B-C2E3FEB32E96}" destId="{62B92503-8DBF-E745-BF94-3007330312B7}" srcOrd="11" destOrd="0" presId="urn:microsoft.com/office/officeart/2009/3/layout/RandomtoResultProcess"/>
    <dgm:cxn modelId="{CE48B2AF-C96C-4C2F-951A-DC7D986268AE}" type="presParOf" srcId="{4E78E205-008A-1D4E-AE8B-C2E3FEB32E96}" destId="{6D693005-B122-D645-8F35-14F9EDCFE2B1}" srcOrd="12" destOrd="0" presId="urn:microsoft.com/office/officeart/2009/3/layout/RandomtoResultProcess"/>
    <dgm:cxn modelId="{2C181350-F6FC-4E93-A6F1-5F59B18E6423}" type="presParOf" srcId="{4E78E205-008A-1D4E-AE8B-C2E3FEB32E96}" destId="{9675830D-2D8E-FE42-8E92-DA877F3AD04A}" srcOrd="13" destOrd="0" presId="urn:microsoft.com/office/officeart/2009/3/layout/RandomtoResultProcess"/>
    <dgm:cxn modelId="{2FD95FC8-7CFF-4F1B-967E-2AD8F8E41883}" type="presParOf" srcId="{4E78E205-008A-1D4E-AE8B-C2E3FEB32E96}" destId="{854BCE40-52D9-8C4E-A3E6-823B760575D0}" srcOrd="14" destOrd="0" presId="urn:microsoft.com/office/officeart/2009/3/layout/RandomtoResultProcess"/>
    <dgm:cxn modelId="{7781161B-4A4C-45CC-8D0D-F9B5F84B0EA1}" type="presParOf" srcId="{4E78E205-008A-1D4E-AE8B-C2E3FEB32E96}" destId="{1E6CDD82-1A7E-6D41-AFD5-38CE07376848}" srcOrd="15" destOrd="0" presId="urn:microsoft.com/office/officeart/2009/3/layout/RandomtoResultProcess"/>
    <dgm:cxn modelId="{15743D5E-93C3-4A28-94EE-6D0AF7082FD9}" type="presParOf" srcId="{4E78E205-008A-1D4E-AE8B-C2E3FEB32E96}" destId="{702FCA35-5482-BF4A-A0AD-C066A921E829}" srcOrd="16" destOrd="0" presId="urn:microsoft.com/office/officeart/2009/3/layout/RandomtoResultProcess"/>
    <dgm:cxn modelId="{6A318DAB-DC8F-4AEA-A15E-61067948BBEB}" type="presParOf" srcId="{4E78E205-008A-1D4E-AE8B-C2E3FEB32E96}" destId="{8F047475-C9F1-C64A-A699-F94F7436A680}" srcOrd="17" destOrd="0" presId="urn:microsoft.com/office/officeart/2009/3/layout/RandomtoResultProcess"/>
    <dgm:cxn modelId="{22A786DD-EBAC-40AA-8940-28CE576DEB65}" type="presParOf" srcId="{4E78E205-008A-1D4E-AE8B-C2E3FEB32E96}" destId="{AFD69B22-3E09-314E-B426-5111E7AFC196}" srcOrd="18" destOrd="0" presId="urn:microsoft.com/office/officeart/2009/3/layout/RandomtoResultProcess"/>
    <dgm:cxn modelId="{BC1824E0-D8AB-451D-BA72-4D8DC5B4B56F}" type="presParOf" srcId="{4E78E205-008A-1D4E-AE8B-C2E3FEB32E96}" destId="{93E93925-C2E3-6C4A-AC57-C67076F9F6B7}" srcOrd="19" destOrd="0" presId="urn:microsoft.com/office/officeart/2009/3/layout/RandomtoResultProcess"/>
    <dgm:cxn modelId="{15E34B90-A83F-40E9-83E0-2FFDB6E72249}" type="presParOf" srcId="{3AE13B16-E436-2B40-A52B-9B17C8D176F5}" destId="{03EB4EDC-4E07-DC40-AFAB-EBF7CFD0952B}" srcOrd="1" destOrd="0" presId="urn:microsoft.com/office/officeart/2009/3/layout/RandomtoResultProcess"/>
    <dgm:cxn modelId="{58B98423-3CEE-4B1B-B98A-BB39E83B69A8}" type="presParOf" srcId="{03EB4EDC-4E07-DC40-AFAB-EBF7CFD0952B}" destId="{C81C98B2-3023-1341-B7BE-9764C0EC20C1}" srcOrd="0" destOrd="0" presId="urn:microsoft.com/office/officeart/2009/3/layout/RandomtoResultProcess"/>
    <dgm:cxn modelId="{31054E83-A137-4196-8CE0-C93E3FE1A947}" type="presParOf" srcId="{03EB4EDC-4E07-DC40-AFAB-EBF7CFD0952B}" destId="{5CD711AB-8C7D-A44A-A49A-39F32B7DB9D0}" srcOrd="1" destOrd="0" presId="urn:microsoft.com/office/officeart/2009/3/layout/RandomtoResultProcess"/>
    <dgm:cxn modelId="{35A0A956-881E-4242-998F-3DC19C31D056}" type="presParOf" srcId="{3AE13B16-E436-2B40-A52B-9B17C8D176F5}" destId="{1A77BA99-DF90-EE48-87B0-DD1E809AE995}" srcOrd="2" destOrd="0" presId="urn:microsoft.com/office/officeart/2009/3/layout/RandomtoResultProcess"/>
    <dgm:cxn modelId="{DCDAF345-666D-4C1D-865A-5B95F817BFFA}" type="presParOf" srcId="{1A77BA99-DF90-EE48-87B0-DD1E809AE995}" destId="{3A65A059-1D43-7648-8AF8-656BD8B6D6A3}" srcOrd="0" destOrd="0" presId="urn:microsoft.com/office/officeart/2009/3/layout/RandomtoResultProcess"/>
    <dgm:cxn modelId="{99220631-E173-4B38-B468-8004439E1F47}" type="presParOf" srcId="{1A77BA99-DF90-EE48-87B0-DD1E809AE995}" destId="{8DC261ED-3FA5-5045-998F-A1363D21D760}" srcOrd="1" destOrd="0" presId="urn:microsoft.com/office/officeart/2009/3/layout/RandomtoResultProcess"/>
    <dgm:cxn modelId="{A98E5C9C-DC96-4BE1-B280-C54A25F728EB}" type="presParOf" srcId="{3AE13B16-E436-2B40-A52B-9B17C8D176F5}" destId="{1EB93331-1E38-0A4D-B893-069805D45699}" srcOrd="3" destOrd="0" presId="urn:microsoft.com/office/officeart/2009/3/layout/RandomtoResultProcess"/>
    <dgm:cxn modelId="{40B41B29-4A48-4217-9328-1F7E1447EF9E}" type="presParOf" srcId="{1EB93331-1E38-0A4D-B893-069805D45699}" destId="{E7610BA5-54DE-3345-96E6-49CAC5EFE476}" srcOrd="0" destOrd="0" presId="urn:microsoft.com/office/officeart/2009/3/layout/RandomtoResultProcess"/>
    <dgm:cxn modelId="{4DDE2B5F-D6E1-4082-8764-E4A1FF45BBCD}" type="presParOf" srcId="{1EB93331-1E38-0A4D-B893-069805D45699}" destId="{9D988041-DDDC-B14D-A8B0-2137E47AFE91}" srcOrd="1" destOrd="0" presId="urn:microsoft.com/office/officeart/2009/3/layout/RandomtoResultProcess"/>
    <dgm:cxn modelId="{5B67FFB1-4F53-4191-A57A-8BA11CE5728C}" type="presParOf" srcId="{3AE13B16-E436-2B40-A52B-9B17C8D176F5}" destId="{5FC1DF87-5EEB-8C4F-ABBC-4BCCF7A8B71B}" srcOrd="4" destOrd="0" presId="urn:microsoft.com/office/officeart/2009/3/layout/RandomtoResultProcess"/>
    <dgm:cxn modelId="{24AFF265-45BF-4C3B-9CAC-A5B957E1B29C}" type="presParOf" srcId="{5FC1DF87-5EEB-8C4F-ABBC-4BCCF7A8B71B}" destId="{FAB344D0-30FF-3A40-B89C-8E554EE061E8}" srcOrd="0" destOrd="0" presId="urn:microsoft.com/office/officeart/2009/3/layout/RandomtoResultProcess"/>
    <dgm:cxn modelId="{513EB74E-A464-45E6-A43A-B6FB2FABF6A4}" type="presParOf" srcId="{5FC1DF87-5EEB-8C4F-ABBC-4BCCF7A8B71B}" destId="{42AF229A-059D-8B44-8BAF-861F422398DF}"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455B4C-4602-4D11-B3DB-358CD7E0ED03}"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AU"/>
        </a:p>
      </dgm:t>
    </dgm:pt>
    <dgm:pt modelId="{B9E0A8F4-D956-475E-8E31-41A86CEC0E4A}">
      <dgm:prSet phldrT="[Text]"/>
      <dgm:spPr/>
      <dgm:t>
        <a:bodyPr/>
        <a:lstStyle/>
        <a:p>
          <a:r>
            <a:rPr lang="en-AU" dirty="0" smtClean="0"/>
            <a:t>Superannuation Reform Package</a:t>
          </a:r>
          <a:endParaRPr lang="en-AU" dirty="0"/>
        </a:p>
      </dgm:t>
    </dgm:pt>
    <dgm:pt modelId="{72991E7E-28B4-45B9-9FAA-7D5484A07BAD}" type="parTrans" cxnId="{83E78CC1-9543-4DB9-89B3-85F5AB15E0C0}">
      <dgm:prSet/>
      <dgm:spPr/>
      <dgm:t>
        <a:bodyPr/>
        <a:lstStyle/>
        <a:p>
          <a:endParaRPr lang="en-AU"/>
        </a:p>
      </dgm:t>
    </dgm:pt>
    <dgm:pt modelId="{DB120637-74EB-4467-8C9B-1AF2B12BEEFE}" type="sibTrans" cxnId="{83E78CC1-9543-4DB9-89B3-85F5AB15E0C0}">
      <dgm:prSet/>
      <dgm:spPr/>
      <dgm:t>
        <a:bodyPr/>
        <a:lstStyle/>
        <a:p>
          <a:endParaRPr lang="en-AU"/>
        </a:p>
      </dgm:t>
    </dgm:pt>
    <dgm:pt modelId="{F114ECCC-A2FC-48C4-B08F-FB0AFBD42644}">
      <dgm:prSet phldrT="[Text]"/>
      <dgm:spPr/>
      <dgm:t>
        <a:bodyPr/>
        <a:lstStyle/>
        <a:p>
          <a:pPr algn="l"/>
          <a:r>
            <a:rPr lang="en-AU" dirty="0" smtClean="0"/>
            <a:t>Tax Integrity Package</a:t>
          </a:r>
          <a:endParaRPr lang="en-AU" dirty="0"/>
        </a:p>
      </dgm:t>
    </dgm:pt>
    <dgm:pt modelId="{3D133489-0372-43FA-9E5C-1B7982F3E4DE}" type="parTrans" cxnId="{AD43F8AD-158C-43A4-83B5-0D9D89C3DCA6}">
      <dgm:prSet/>
      <dgm:spPr/>
      <dgm:t>
        <a:bodyPr/>
        <a:lstStyle/>
        <a:p>
          <a:endParaRPr lang="en-AU"/>
        </a:p>
      </dgm:t>
    </dgm:pt>
    <dgm:pt modelId="{F0428A01-BA01-4160-88C5-115E6E67E996}" type="sibTrans" cxnId="{AD43F8AD-158C-43A4-83B5-0D9D89C3DCA6}">
      <dgm:prSet/>
      <dgm:spPr/>
      <dgm:t>
        <a:bodyPr/>
        <a:lstStyle/>
        <a:p>
          <a:endParaRPr lang="en-AU"/>
        </a:p>
      </dgm:t>
    </dgm:pt>
    <dgm:pt modelId="{AFD207EC-87B1-4B26-AF6B-CBCC3C776CC0}">
      <dgm:prSet phldrT="[Text]"/>
      <dgm:spPr/>
      <dgm:t>
        <a:bodyPr/>
        <a:lstStyle/>
        <a:p>
          <a:r>
            <a:rPr lang="en-AU" dirty="0" smtClean="0"/>
            <a:t>Ten Year Enterprise Tax Plan</a:t>
          </a:r>
          <a:endParaRPr lang="en-AU" dirty="0"/>
        </a:p>
      </dgm:t>
    </dgm:pt>
    <dgm:pt modelId="{05688185-AAE3-4C64-A33E-53E9CCE3E6F2}" type="parTrans" cxnId="{70EAF397-94E9-42EB-884A-DB7A98E2F316}">
      <dgm:prSet/>
      <dgm:spPr/>
      <dgm:t>
        <a:bodyPr/>
        <a:lstStyle/>
        <a:p>
          <a:endParaRPr lang="en-AU"/>
        </a:p>
      </dgm:t>
    </dgm:pt>
    <dgm:pt modelId="{C65335CB-A1BC-48E9-80C2-5AA2E7E74BBD}" type="sibTrans" cxnId="{70EAF397-94E9-42EB-884A-DB7A98E2F316}">
      <dgm:prSet/>
      <dgm:spPr/>
      <dgm:t>
        <a:bodyPr/>
        <a:lstStyle/>
        <a:p>
          <a:endParaRPr lang="en-AU"/>
        </a:p>
      </dgm:t>
    </dgm:pt>
    <dgm:pt modelId="{E8D9B374-396C-41CA-ACBE-E18D8BF6F010}">
      <dgm:prSet/>
      <dgm:spPr/>
      <dgm:t>
        <a:bodyPr/>
        <a:lstStyle/>
        <a:p>
          <a:r>
            <a:rPr lang="en-AU" dirty="0" smtClean="0"/>
            <a:t>$1.6 million superannuation transfer balance</a:t>
          </a:r>
          <a:endParaRPr lang="en-AU" dirty="0"/>
        </a:p>
      </dgm:t>
    </dgm:pt>
    <dgm:pt modelId="{57C9B9DB-2383-45D0-AEA2-53BB6131E50D}" type="parTrans" cxnId="{B1B11497-5AD9-4D15-A619-C93471F1EAC6}">
      <dgm:prSet/>
      <dgm:spPr/>
      <dgm:t>
        <a:bodyPr/>
        <a:lstStyle/>
        <a:p>
          <a:endParaRPr lang="en-AU"/>
        </a:p>
      </dgm:t>
    </dgm:pt>
    <dgm:pt modelId="{90911FCE-E9E5-442A-9797-C9F7A75D3978}" type="sibTrans" cxnId="{B1B11497-5AD9-4D15-A619-C93471F1EAC6}">
      <dgm:prSet/>
      <dgm:spPr/>
      <dgm:t>
        <a:bodyPr/>
        <a:lstStyle/>
        <a:p>
          <a:endParaRPr lang="en-AU"/>
        </a:p>
      </dgm:t>
    </dgm:pt>
    <dgm:pt modelId="{C28F012C-770B-4196-8ADB-7EE7BB3C0BD8}">
      <dgm:prSet/>
      <dgm:spPr/>
      <dgm:t>
        <a:bodyPr/>
        <a:lstStyle/>
        <a:p>
          <a:r>
            <a:rPr lang="en-AU" dirty="0" smtClean="0"/>
            <a:t>Clear objective</a:t>
          </a:r>
          <a:endParaRPr lang="en-AU" dirty="0"/>
        </a:p>
      </dgm:t>
    </dgm:pt>
    <dgm:pt modelId="{2D2EB1AF-D0AE-4EE0-B8A4-B5887BC3DE5E}" type="parTrans" cxnId="{1EB28430-25EF-4F37-B683-23249417278E}">
      <dgm:prSet/>
      <dgm:spPr/>
      <dgm:t>
        <a:bodyPr/>
        <a:lstStyle/>
        <a:p>
          <a:endParaRPr lang="en-AU"/>
        </a:p>
      </dgm:t>
    </dgm:pt>
    <dgm:pt modelId="{17F7A1B0-FC85-4CEF-9E52-F5C3CF0986D8}" type="sibTrans" cxnId="{1EB28430-25EF-4F37-B683-23249417278E}">
      <dgm:prSet/>
      <dgm:spPr/>
      <dgm:t>
        <a:bodyPr/>
        <a:lstStyle/>
        <a:p>
          <a:endParaRPr lang="en-AU"/>
        </a:p>
      </dgm:t>
    </dgm:pt>
    <dgm:pt modelId="{66495D52-ABB8-4775-8302-0054B76CB1EA}">
      <dgm:prSet/>
      <dgm:spPr/>
      <dgm:t>
        <a:bodyPr/>
        <a:lstStyle/>
        <a:p>
          <a:r>
            <a:rPr lang="en-AU" dirty="0" smtClean="0"/>
            <a:t>Low Income Superannuation Tax Offset</a:t>
          </a:r>
          <a:endParaRPr lang="en-AU" dirty="0"/>
        </a:p>
      </dgm:t>
    </dgm:pt>
    <dgm:pt modelId="{4D6A3AC7-53EE-42DD-B296-D502686B6D9F}" type="parTrans" cxnId="{4CBA10B7-C5EA-4BA1-B875-58B90A452138}">
      <dgm:prSet/>
      <dgm:spPr/>
      <dgm:t>
        <a:bodyPr/>
        <a:lstStyle/>
        <a:p>
          <a:endParaRPr lang="en-AU"/>
        </a:p>
      </dgm:t>
    </dgm:pt>
    <dgm:pt modelId="{9F714082-EC44-45A1-8978-872EF20CD444}" type="sibTrans" cxnId="{4CBA10B7-C5EA-4BA1-B875-58B90A452138}">
      <dgm:prSet/>
      <dgm:spPr/>
      <dgm:t>
        <a:bodyPr/>
        <a:lstStyle/>
        <a:p>
          <a:endParaRPr lang="en-AU"/>
        </a:p>
      </dgm:t>
    </dgm:pt>
    <dgm:pt modelId="{780CCA96-7F58-4891-8D9D-F0554C671CF7}">
      <dgm:prSet phldrT="[Text]"/>
      <dgm:spPr/>
      <dgm:t>
        <a:bodyPr/>
        <a:lstStyle/>
        <a:p>
          <a:pPr algn="l"/>
          <a:r>
            <a:rPr lang="en-AU" dirty="0" smtClean="0"/>
            <a:t>Diverted Profits Tax</a:t>
          </a:r>
          <a:endParaRPr lang="en-AU" dirty="0"/>
        </a:p>
      </dgm:t>
    </dgm:pt>
    <dgm:pt modelId="{4DB1D0D0-BF31-45B8-B303-01A52E560464}" type="parTrans" cxnId="{60D4E7F9-EB00-42BB-8764-4557A866F49C}">
      <dgm:prSet/>
      <dgm:spPr/>
      <dgm:t>
        <a:bodyPr/>
        <a:lstStyle/>
        <a:p>
          <a:endParaRPr lang="en-AU"/>
        </a:p>
      </dgm:t>
    </dgm:pt>
    <dgm:pt modelId="{BD1203C1-8FED-4445-A96B-90516C52C38F}" type="sibTrans" cxnId="{60D4E7F9-EB00-42BB-8764-4557A866F49C}">
      <dgm:prSet/>
      <dgm:spPr/>
      <dgm:t>
        <a:bodyPr/>
        <a:lstStyle/>
        <a:p>
          <a:endParaRPr lang="en-AU"/>
        </a:p>
      </dgm:t>
    </dgm:pt>
    <dgm:pt modelId="{93FC6096-AB66-4547-BE1A-F6549CC169E5}">
      <dgm:prSet phldrT="[Text]"/>
      <dgm:spPr/>
      <dgm:t>
        <a:bodyPr/>
        <a:lstStyle/>
        <a:p>
          <a:pPr algn="l"/>
          <a:r>
            <a:rPr lang="en-AU" dirty="0" smtClean="0"/>
            <a:t>OECD hybrids  mismatch arrangement rules</a:t>
          </a:r>
          <a:endParaRPr lang="en-AU" dirty="0"/>
        </a:p>
      </dgm:t>
    </dgm:pt>
    <dgm:pt modelId="{100FE8C5-F07D-4283-A326-F877C89A3CA0}" type="parTrans" cxnId="{C6FBEC4A-6349-452D-9BF5-294BE4A79CA6}">
      <dgm:prSet/>
      <dgm:spPr/>
      <dgm:t>
        <a:bodyPr/>
        <a:lstStyle/>
        <a:p>
          <a:endParaRPr lang="en-AU"/>
        </a:p>
      </dgm:t>
    </dgm:pt>
    <dgm:pt modelId="{0C2B8D65-F838-4531-BEC4-3070EB6EAEAC}" type="sibTrans" cxnId="{C6FBEC4A-6349-452D-9BF5-294BE4A79CA6}">
      <dgm:prSet/>
      <dgm:spPr/>
      <dgm:t>
        <a:bodyPr/>
        <a:lstStyle/>
        <a:p>
          <a:endParaRPr lang="en-AU"/>
        </a:p>
      </dgm:t>
    </dgm:pt>
    <dgm:pt modelId="{1429B190-49F2-4B98-A4B3-B882C2B90828}">
      <dgm:prSet phldrT="[Text]"/>
      <dgm:spPr/>
      <dgm:t>
        <a:bodyPr/>
        <a:lstStyle/>
        <a:p>
          <a:pPr algn="l"/>
          <a:r>
            <a:rPr lang="en-AU" dirty="0" smtClean="0"/>
            <a:t>Tax transparency code</a:t>
          </a:r>
          <a:endParaRPr lang="en-AU" dirty="0"/>
        </a:p>
      </dgm:t>
    </dgm:pt>
    <dgm:pt modelId="{0AB0F729-B439-4D19-BBD8-C990C98EAF00}" type="parTrans" cxnId="{529D8E46-AC84-4B1B-8893-9519C93E31DB}">
      <dgm:prSet/>
      <dgm:spPr/>
      <dgm:t>
        <a:bodyPr/>
        <a:lstStyle/>
        <a:p>
          <a:endParaRPr lang="en-AU"/>
        </a:p>
      </dgm:t>
    </dgm:pt>
    <dgm:pt modelId="{7C648B6C-4615-4BF0-9519-D223B5C6BAA8}" type="sibTrans" cxnId="{529D8E46-AC84-4B1B-8893-9519C93E31DB}">
      <dgm:prSet/>
      <dgm:spPr/>
      <dgm:t>
        <a:bodyPr/>
        <a:lstStyle/>
        <a:p>
          <a:endParaRPr lang="en-AU"/>
        </a:p>
      </dgm:t>
    </dgm:pt>
    <dgm:pt modelId="{3A30185F-3D29-44CD-9156-F2D67575D352}">
      <dgm:prSet phldrT="[Text]"/>
      <dgm:spPr/>
      <dgm:t>
        <a:bodyPr/>
        <a:lstStyle/>
        <a:p>
          <a:pPr algn="l"/>
          <a:r>
            <a:rPr lang="en-AU" dirty="0" smtClean="0"/>
            <a:t>Tax Avoidance Taskforce</a:t>
          </a:r>
          <a:endParaRPr lang="en-AU" dirty="0"/>
        </a:p>
      </dgm:t>
    </dgm:pt>
    <dgm:pt modelId="{A036E8C7-0402-44B6-9EDA-3A3776AC793B}" type="parTrans" cxnId="{68E7DE1A-89F0-4444-ADF6-8AC6397EA955}">
      <dgm:prSet/>
      <dgm:spPr/>
      <dgm:t>
        <a:bodyPr/>
        <a:lstStyle/>
        <a:p>
          <a:endParaRPr lang="en-AU"/>
        </a:p>
      </dgm:t>
    </dgm:pt>
    <dgm:pt modelId="{3E119ED7-7943-4D2E-9601-EA0794F5B55D}" type="sibTrans" cxnId="{68E7DE1A-89F0-4444-ADF6-8AC6397EA955}">
      <dgm:prSet/>
      <dgm:spPr/>
      <dgm:t>
        <a:bodyPr/>
        <a:lstStyle/>
        <a:p>
          <a:endParaRPr lang="en-AU"/>
        </a:p>
      </dgm:t>
    </dgm:pt>
    <dgm:pt modelId="{C65476A9-0336-4398-AEB2-B0DA5B3AA084}">
      <dgm:prSet phldrT="[Text]"/>
      <dgm:spPr/>
      <dgm:t>
        <a:bodyPr/>
        <a:lstStyle/>
        <a:p>
          <a:pPr algn="l"/>
          <a:r>
            <a:rPr lang="en-AU" dirty="0" smtClean="0"/>
            <a:t>Deferred tax liabilities</a:t>
          </a:r>
          <a:endParaRPr lang="en-AU" dirty="0"/>
        </a:p>
      </dgm:t>
    </dgm:pt>
    <dgm:pt modelId="{C3F5A12D-9E97-43BC-B661-2847DD836DB0}" type="parTrans" cxnId="{D163C96E-A8C8-4B97-AA6B-F88E0AB96879}">
      <dgm:prSet/>
      <dgm:spPr/>
      <dgm:t>
        <a:bodyPr/>
        <a:lstStyle/>
        <a:p>
          <a:endParaRPr lang="en-AU"/>
        </a:p>
      </dgm:t>
    </dgm:pt>
    <dgm:pt modelId="{7420128E-515E-4FCD-B854-F2DA7D1A6B72}" type="sibTrans" cxnId="{D163C96E-A8C8-4B97-AA6B-F88E0AB96879}">
      <dgm:prSet/>
      <dgm:spPr/>
      <dgm:t>
        <a:bodyPr/>
        <a:lstStyle/>
        <a:p>
          <a:endParaRPr lang="en-AU"/>
        </a:p>
      </dgm:t>
    </dgm:pt>
    <dgm:pt modelId="{8C142C00-CDB2-4262-B6E0-652777F1C729}">
      <dgm:prSet phldrT="[Text]"/>
      <dgm:spPr/>
      <dgm:t>
        <a:bodyPr/>
        <a:lstStyle/>
        <a:p>
          <a:r>
            <a:rPr lang="en-AU" dirty="0" smtClean="0"/>
            <a:t>Targeted personal income tax relief</a:t>
          </a:r>
          <a:endParaRPr lang="en-AU" dirty="0"/>
        </a:p>
      </dgm:t>
    </dgm:pt>
    <dgm:pt modelId="{6CEE4BF4-BD18-4247-99A7-77B0024CD383}" type="parTrans" cxnId="{5956C05E-C358-4AF4-8E64-A86A5BE6314D}">
      <dgm:prSet/>
      <dgm:spPr/>
      <dgm:t>
        <a:bodyPr/>
        <a:lstStyle/>
        <a:p>
          <a:endParaRPr lang="en-AU"/>
        </a:p>
      </dgm:t>
    </dgm:pt>
    <dgm:pt modelId="{569D9419-9FB4-4CFB-B571-BCAC3B7AC139}" type="sibTrans" cxnId="{5956C05E-C358-4AF4-8E64-A86A5BE6314D}">
      <dgm:prSet/>
      <dgm:spPr/>
      <dgm:t>
        <a:bodyPr/>
        <a:lstStyle/>
        <a:p>
          <a:endParaRPr lang="en-AU"/>
        </a:p>
      </dgm:t>
    </dgm:pt>
    <dgm:pt modelId="{8BD7DAC0-1FE9-43FE-9457-BF666F63B89B}">
      <dgm:prSet phldrT="[Text]"/>
      <dgm:spPr/>
      <dgm:t>
        <a:bodyPr/>
        <a:lstStyle/>
        <a:p>
          <a:r>
            <a:rPr lang="en-AU" dirty="0" smtClean="0"/>
            <a:t>Reducing the company tax rate to 25% by 2026-27</a:t>
          </a:r>
          <a:endParaRPr lang="en-AU" dirty="0"/>
        </a:p>
      </dgm:t>
    </dgm:pt>
    <dgm:pt modelId="{2B9C5CF8-8CDD-4B51-B2C6-B59E3AAC52E3}" type="parTrans" cxnId="{EF2716A5-0B32-45ED-9C9F-E160FAFC1471}">
      <dgm:prSet/>
      <dgm:spPr/>
      <dgm:t>
        <a:bodyPr/>
        <a:lstStyle/>
        <a:p>
          <a:endParaRPr lang="en-AU"/>
        </a:p>
      </dgm:t>
    </dgm:pt>
    <dgm:pt modelId="{61A1B492-8E66-4DAC-AB0D-1EC3F8F27F96}" type="sibTrans" cxnId="{EF2716A5-0B32-45ED-9C9F-E160FAFC1471}">
      <dgm:prSet/>
      <dgm:spPr/>
      <dgm:t>
        <a:bodyPr/>
        <a:lstStyle/>
        <a:p>
          <a:endParaRPr lang="en-AU"/>
        </a:p>
      </dgm:t>
    </dgm:pt>
    <dgm:pt modelId="{8063AE5B-1ED2-4BBF-854C-0F8DCA542D72}">
      <dgm:prSet phldrT="[Text]"/>
      <dgm:spPr/>
      <dgm:t>
        <a:bodyPr/>
        <a:lstStyle/>
        <a:p>
          <a:r>
            <a:rPr lang="en-AU" dirty="0" smtClean="0"/>
            <a:t>Increase small business entity turnover threshold</a:t>
          </a:r>
          <a:endParaRPr lang="en-AU" dirty="0"/>
        </a:p>
      </dgm:t>
    </dgm:pt>
    <dgm:pt modelId="{6384472C-1625-499F-8FB0-B000602C9456}" type="parTrans" cxnId="{421DA4C9-1367-488F-B745-705D1F0DAF1E}">
      <dgm:prSet/>
      <dgm:spPr/>
      <dgm:t>
        <a:bodyPr/>
        <a:lstStyle/>
        <a:p>
          <a:endParaRPr lang="en-AU"/>
        </a:p>
      </dgm:t>
    </dgm:pt>
    <dgm:pt modelId="{3444B5C9-EE53-4AB8-B3CC-645C44F28704}" type="sibTrans" cxnId="{421DA4C9-1367-488F-B745-705D1F0DAF1E}">
      <dgm:prSet/>
      <dgm:spPr/>
      <dgm:t>
        <a:bodyPr/>
        <a:lstStyle/>
        <a:p>
          <a:endParaRPr lang="en-AU"/>
        </a:p>
      </dgm:t>
    </dgm:pt>
    <dgm:pt modelId="{46C105BC-2BD9-414A-BC78-1FAD9D64AFDE}">
      <dgm:prSet phldrT="[Text]"/>
      <dgm:spPr/>
      <dgm:t>
        <a:bodyPr/>
        <a:lstStyle/>
        <a:p>
          <a:r>
            <a:rPr lang="en-AU" dirty="0" smtClean="0"/>
            <a:t>Increase unincorporated small business tax discount</a:t>
          </a:r>
          <a:endParaRPr lang="en-AU" dirty="0"/>
        </a:p>
      </dgm:t>
    </dgm:pt>
    <dgm:pt modelId="{10F239DD-BD2E-4BEB-AC5A-D062294AC39C}" type="parTrans" cxnId="{8903E9E8-1029-46A3-B49A-298430A572FF}">
      <dgm:prSet/>
      <dgm:spPr/>
      <dgm:t>
        <a:bodyPr/>
        <a:lstStyle/>
        <a:p>
          <a:endParaRPr lang="en-AU"/>
        </a:p>
      </dgm:t>
    </dgm:pt>
    <dgm:pt modelId="{DB825894-F522-4D10-84D6-F85A04F2B110}" type="sibTrans" cxnId="{8903E9E8-1029-46A3-B49A-298430A572FF}">
      <dgm:prSet/>
      <dgm:spPr/>
      <dgm:t>
        <a:bodyPr/>
        <a:lstStyle/>
        <a:p>
          <a:endParaRPr lang="en-AU"/>
        </a:p>
      </dgm:t>
    </dgm:pt>
    <dgm:pt modelId="{46FF5797-282C-43FC-8803-4F939496F64C}">
      <dgm:prSet/>
      <dgm:spPr/>
      <dgm:t>
        <a:bodyPr/>
        <a:lstStyle/>
        <a:p>
          <a:r>
            <a:rPr lang="en-AU" dirty="0" smtClean="0"/>
            <a:t>Allow catch-up concessional superannuation contributions</a:t>
          </a:r>
          <a:endParaRPr lang="en-AU" dirty="0"/>
        </a:p>
      </dgm:t>
    </dgm:pt>
    <dgm:pt modelId="{1860EA38-C99A-4E49-91CF-654FFB0A1F26}" type="parTrans" cxnId="{ABC72947-AE80-45FE-BBF5-674605DFD644}">
      <dgm:prSet/>
      <dgm:spPr/>
      <dgm:t>
        <a:bodyPr/>
        <a:lstStyle/>
        <a:p>
          <a:endParaRPr lang="en-AU"/>
        </a:p>
      </dgm:t>
    </dgm:pt>
    <dgm:pt modelId="{C7DC4E44-EF07-4699-9D76-EFB9E5853266}" type="sibTrans" cxnId="{ABC72947-AE80-45FE-BBF5-674605DFD644}">
      <dgm:prSet/>
      <dgm:spPr/>
      <dgm:t>
        <a:bodyPr/>
        <a:lstStyle/>
        <a:p>
          <a:endParaRPr lang="en-AU"/>
        </a:p>
      </dgm:t>
    </dgm:pt>
    <dgm:pt modelId="{0ECF93C9-645A-4A93-A4D2-7027A64B82A7}">
      <dgm:prSet/>
      <dgm:spPr/>
      <dgm:t>
        <a:bodyPr/>
        <a:lstStyle/>
        <a:p>
          <a:pPr algn="ctr"/>
          <a:r>
            <a:rPr lang="en-AU" dirty="0" smtClean="0"/>
            <a:t>Making it easier to invest</a:t>
          </a:r>
          <a:endParaRPr lang="en-AU" dirty="0"/>
        </a:p>
      </dgm:t>
    </dgm:pt>
    <dgm:pt modelId="{AEF5AD7A-CA94-43EA-AB67-10DDF82FE1B7}" type="parTrans" cxnId="{127AD92B-DE83-4B81-81B4-7AC47AC889E3}">
      <dgm:prSet/>
      <dgm:spPr/>
      <dgm:t>
        <a:bodyPr/>
        <a:lstStyle/>
        <a:p>
          <a:endParaRPr lang="en-AU"/>
        </a:p>
      </dgm:t>
    </dgm:pt>
    <dgm:pt modelId="{D2B885C1-8651-4984-8A7D-3778B8743671}" type="sibTrans" cxnId="{127AD92B-DE83-4B81-81B4-7AC47AC889E3}">
      <dgm:prSet/>
      <dgm:spPr/>
      <dgm:t>
        <a:bodyPr/>
        <a:lstStyle/>
        <a:p>
          <a:endParaRPr lang="en-AU"/>
        </a:p>
      </dgm:t>
    </dgm:pt>
    <dgm:pt modelId="{F2AE3BBF-06DC-4860-94E9-1A0F30CA390F}">
      <dgm:prSet/>
      <dgm:spPr/>
      <dgm:t>
        <a:bodyPr/>
        <a:lstStyle/>
        <a:p>
          <a:pPr algn="l"/>
          <a:r>
            <a:rPr lang="en-AU" dirty="0" smtClean="0"/>
            <a:t>Collective Investment Vehicle (CIV)</a:t>
          </a:r>
          <a:endParaRPr lang="en-AU" dirty="0"/>
        </a:p>
      </dgm:t>
    </dgm:pt>
    <dgm:pt modelId="{EDC0FD75-FE7B-4193-950C-6A63C305085A}" type="parTrans" cxnId="{6E515E8E-44E2-4982-85F0-9A32A1A2E3BC}">
      <dgm:prSet/>
      <dgm:spPr/>
      <dgm:t>
        <a:bodyPr/>
        <a:lstStyle/>
        <a:p>
          <a:endParaRPr lang="en-AU"/>
        </a:p>
      </dgm:t>
    </dgm:pt>
    <dgm:pt modelId="{F287AD0D-24D6-40F8-86DF-A7B9231B6CF7}" type="sibTrans" cxnId="{6E515E8E-44E2-4982-85F0-9A32A1A2E3BC}">
      <dgm:prSet/>
      <dgm:spPr/>
      <dgm:t>
        <a:bodyPr/>
        <a:lstStyle/>
        <a:p>
          <a:endParaRPr lang="en-AU"/>
        </a:p>
      </dgm:t>
    </dgm:pt>
    <dgm:pt modelId="{B2A3C238-10C5-4189-9D47-5B5EF14007C4}">
      <dgm:prSet/>
      <dgm:spPr/>
      <dgm:t>
        <a:bodyPr/>
        <a:lstStyle/>
        <a:p>
          <a:pPr algn="l"/>
          <a:r>
            <a:rPr lang="en-AU" dirty="0" smtClean="0"/>
            <a:t>Limited Partnership CIV</a:t>
          </a:r>
          <a:endParaRPr lang="en-AU" dirty="0"/>
        </a:p>
      </dgm:t>
    </dgm:pt>
    <dgm:pt modelId="{B2245E23-F17A-403C-8695-4B5A5C261BE9}" type="parTrans" cxnId="{7628E59E-EA53-4F15-AC94-E8B39016AC2F}">
      <dgm:prSet/>
      <dgm:spPr/>
      <dgm:t>
        <a:bodyPr/>
        <a:lstStyle/>
        <a:p>
          <a:endParaRPr lang="en-AU"/>
        </a:p>
      </dgm:t>
    </dgm:pt>
    <dgm:pt modelId="{E03011AC-2CD9-4B4A-889C-1EBC4A871E4C}" type="sibTrans" cxnId="{7628E59E-EA53-4F15-AC94-E8B39016AC2F}">
      <dgm:prSet/>
      <dgm:spPr/>
      <dgm:t>
        <a:bodyPr/>
        <a:lstStyle/>
        <a:p>
          <a:endParaRPr lang="en-AU"/>
        </a:p>
      </dgm:t>
    </dgm:pt>
    <dgm:pt modelId="{2B7946DA-5A5D-4311-9B5A-DEA528B2819C}">
      <dgm:prSet/>
      <dgm:spPr/>
      <dgm:t>
        <a:bodyPr/>
        <a:lstStyle/>
        <a:p>
          <a:pPr algn="l"/>
          <a:r>
            <a:rPr lang="en-AU" dirty="0" smtClean="0"/>
            <a:t>Asset Backed Financing</a:t>
          </a:r>
          <a:endParaRPr lang="en-AU" dirty="0"/>
        </a:p>
      </dgm:t>
    </dgm:pt>
    <dgm:pt modelId="{A289F6A1-6547-428E-8DBC-1360083171A6}" type="parTrans" cxnId="{77812201-C02C-4CD8-8249-0C338ADB3F90}">
      <dgm:prSet/>
      <dgm:spPr/>
      <dgm:t>
        <a:bodyPr/>
        <a:lstStyle/>
        <a:p>
          <a:endParaRPr lang="en-AU"/>
        </a:p>
      </dgm:t>
    </dgm:pt>
    <dgm:pt modelId="{8F5A8BC7-2641-46EF-B805-AFFDD8146A6B}" type="sibTrans" cxnId="{77812201-C02C-4CD8-8249-0C338ADB3F90}">
      <dgm:prSet/>
      <dgm:spPr/>
      <dgm:t>
        <a:bodyPr/>
        <a:lstStyle/>
        <a:p>
          <a:endParaRPr lang="en-AU"/>
        </a:p>
      </dgm:t>
    </dgm:pt>
    <dgm:pt modelId="{0006BF9F-9709-4997-AEF5-636F4599C805}" type="pres">
      <dgm:prSet presAssocID="{84455B4C-4602-4D11-B3DB-358CD7E0ED03}" presName="diagram" presStyleCnt="0">
        <dgm:presLayoutVars>
          <dgm:dir/>
          <dgm:resizeHandles val="exact"/>
        </dgm:presLayoutVars>
      </dgm:prSet>
      <dgm:spPr/>
      <dgm:t>
        <a:bodyPr/>
        <a:lstStyle/>
        <a:p>
          <a:endParaRPr lang="en-AU"/>
        </a:p>
      </dgm:t>
    </dgm:pt>
    <dgm:pt modelId="{E38D4104-16DB-41A6-A301-9D2BB3C122EE}" type="pres">
      <dgm:prSet presAssocID="{B9E0A8F4-D956-475E-8E31-41A86CEC0E4A}" presName="node" presStyleLbl="node1" presStyleIdx="0" presStyleCnt="4" custScaleX="161051" custScaleY="161051" custLinFactNeighborX="-183" custLinFactNeighborY="-6958" custRadScaleRad="101069" custRadScaleInc="-71927">
        <dgm:presLayoutVars>
          <dgm:bulletEnabled val="1"/>
        </dgm:presLayoutVars>
      </dgm:prSet>
      <dgm:spPr/>
      <dgm:t>
        <a:bodyPr/>
        <a:lstStyle/>
        <a:p>
          <a:endParaRPr lang="en-AU"/>
        </a:p>
      </dgm:t>
    </dgm:pt>
    <dgm:pt modelId="{923897F1-CA51-4DA6-8474-5B86A755D1DF}" type="pres">
      <dgm:prSet presAssocID="{DB120637-74EB-4467-8C9B-1AF2B12BEEFE}" presName="sibTrans" presStyleCnt="0"/>
      <dgm:spPr/>
      <dgm:t>
        <a:bodyPr/>
        <a:lstStyle/>
        <a:p>
          <a:endParaRPr lang="en-AU"/>
        </a:p>
      </dgm:t>
    </dgm:pt>
    <dgm:pt modelId="{65E85997-595E-436B-A3FE-A25A22405EDA}" type="pres">
      <dgm:prSet presAssocID="{F114ECCC-A2FC-48C4-B08F-FB0AFBD42644}" presName="node" presStyleLbl="node1" presStyleIdx="1" presStyleCnt="4" custScaleX="161051" custScaleY="161051" custLinFactNeighborX="183" custLinFactNeighborY="-6958">
        <dgm:presLayoutVars>
          <dgm:bulletEnabled val="1"/>
        </dgm:presLayoutVars>
      </dgm:prSet>
      <dgm:spPr/>
      <dgm:t>
        <a:bodyPr/>
        <a:lstStyle/>
        <a:p>
          <a:endParaRPr lang="en-AU"/>
        </a:p>
      </dgm:t>
    </dgm:pt>
    <dgm:pt modelId="{A9D09BB6-B7E5-4860-8DFD-F4AB9B201C18}" type="pres">
      <dgm:prSet presAssocID="{F0428A01-BA01-4160-88C5-115E6E67E996}" presName="sibTrans" presStyleCnt="0"/>
      <dgm:spPr/>
      <dgm:t>
        <a:bodyPr/>
        <a:lstStyle/>
        <a:p>
          <a:endParaRPr lang="en-AU"/>
        </a:p>
      </dgm:t>
    </dgm:pt>
    <dgm:pt modelId="{6BF9EA8B-E8C8-4CC6-BF52-16B4D754B651}" type="pres">
      <dgm:prSet presAssocID="{AFD207EC-87B1-4B26-AF6B-CBCC3C776CC0}" presName="node" presStyleLbl="node1" presStyleIdx="2" presStyleCnt="4" custScaleX="161051" custScaleY="155884" custLinFactNeighborX="-7537" custLinFactNeighborY="14826">
        <dgm:presLayoutVars>
          <dgm:bulletEnabled val="1"/>
        </dgm:presLayoutVars>
      </dgm:prSet>
      <dgm:spPr/>
      <dgm:t>
        <a:bodyPr/>
        <a:lstStyle/>
        <a:p>
          <a:endParaRPr lang="en-AU"/>
        </a:p>
      </dgm:t>
    </dgm:pt>
    <dgm:pt modelId="{4F980860-0B28-4514-B737-47795855F305}" type="pres">
      <dgm:prSet presAssocID="{C65335CB-A1BC-48E9-80C2-5AA2E7E74BBD}" presName="sibTrans" presStyleCnt="0"/>
      <dgm:spPr/>
      <dgm:t>
        <a:bodyPr/>
        <a:lstStyle/>
        <a:p>
          <a:endParaRPr lang="en-AU"/>
        </a:p>
      </dgm:t>
    </dgm:pt>
    <dgm:pt modelId="{DC9DD1D5-AE8F-47B5-9983-F470D91C556B}" type="pres">
      <dgm:prSet presAssocID="{0ECF93C9-645A-4A93-A4D2-7027A64B82A7}" presName="node" presStyleLbl="node1" presStyleIdx="3" presStyleCnt="4" custScaleX="161051" custScaleY="149553" custLinFactNeighborX="2196" custLinFactNeighborY="11838">
        <dgm:presLayoutVars>
          <dgm:bulletEnabled val="1"/>
        </dgm:presLayoutVars>
      </dgm:prSet>
      <dgm:spPr/>
      <dgm:t>
        <a:bodyPr/>
        <a:lstStyle/>
        <a:p>
          <a:endParaRPr lang="en-AU"/>
        </a:p>
      </dgm:t>
    </dgm:pt>
  </dgm:ptLst>
  <dgm:cxnLst>
    <dgm:cxn modelId="{7628E59E-EA53-4F15-AC94-E8B39016AC2F}" srcId="{0ECF93C9-645A-4A93-A4D2-7027A64B82A7}" destId="{B2A3C238-10C5-4189-9D47-5B5EF14007C4}" srcOrd="1" destOrd="0" parTransId="{B2245E23-F17A-403C-8695-4B5A5C261BE9}" sibTransId="{E03011AC-2CD9-4B4A-889C-1EBC4A871E4C}"/>
    <dgm:cxn modelId="{6DE1C628-F0D2-4BD9-BE83-17AEE0D2E16D}" type="presOf" srcId="{93FC6096-AB66-4547-BE1A-F6549CC169E5}" destId="{65E85997-595E-436B-A3FE-A25A22405EDA}" srcOrd="0" destOrd="2" presId="urn:microsoft.com/office/officeart/2005/8/layout/default"/>
    <dgm:cxn modelId="{43A88B07-3099-45D5-B551-C14272B1DA8E}" type="presOf" srcId="{8063AE5B-1ED2-4BBF-854C-0F8DCA542D72}" destId="{6BF9EA8B-E8C8-4CC6-BF52-16B4D754B651}" srcOrd="0" destOrd="3" presId="urn:microsoft.com/office/officeart/2005/8/layout/default"/>
    <dgm:cxn modelId="{D163C96E-A8C8-4B97-AA6B-F88E0AB96879}" srcId="{F114ECCC-A2FC-48C4-B08F-FB0AFBD42644}" destId="{C65476A9-0336-4398-AEB2-B0DA5B3AA084}" srcOrd="4" destOrd="0" parTransId="{C3F5A12D-9E97-43BC-B661-2847DD836DB0}" sibTransId="{7420128E-515E-4FCD-B854-F2DA7D1A6B72}"/>
    <dgm:cxn modelId="{6E515E8E-44E2-4982-85F0-9A32A1A2E3BC}" srcId="{0ECF93C9-645A-4A93-A4D2-7027A64B82A7}" destId="{F2AE3BBF-06DC-4860-94E9-1A0F30CA390F}" srcOrd="0" destOrd="0" parTransId="{EDC0FD75-FE7B-4193-950C-6A63C305085A}" sibTransId="{F287AD0D-24D6-40F8-86DF-A7B9231B6CF7}"/>
    <dgm:cxn modelId="{4CBA10B7-C5EA-4BA1-B875-58B90A452138}" srcId="{B9E0A8F4-D956-475E-8E31-41A86CEC0E4A}" destId="{66495D52-ABB8-4775-8302-0054B76CB1EA}" srcOrd="3" destOrd="0" parTransId="{4D6A3AC7-53EE-42DD-B296-D502686B6D9F}" sibTransId="{9F714082-EC44-45A1-8978-872EF20CD444}"/>
    <dgm:cxn modelId="{77812201-C02C-4CD8-8249-0C338ADB3F90}" srcId="{0ECF93C9-645A-4A93-A4D2-7027A64B82A7}" destId="{2B7946DA-5A5D-4311-9B5A-DEA528B2819C}" srcOrd="2" destOrd="0" parTransId="{A289F6A1-6547-428E-8DBC-1360083171A6}" sibTransId="{8F5A8BC7-2641-46EF-B805-AFFDD8146A6B}"/>
    <dgm:cxn modelId="{83E78CC1-9543-4DB9-89B3-85F5AB15E0C0}" srcId="{84455B4C-4602-4D11-B3DB-358CD7E0ED03}" destId="{B9E0A8F4-D956-475E-8E31-41A86CEC0E4A}" srcOrd="0" destOrd="0" parTransId="{72991E7E-28B4-45B9-9FAA-7D5484A07BAD}" sibTransId="{DB120637-74EB-4467-8C9B-1AF2B12BEEFE}"/>
    <dgm:cxn modelId="{9B82E0B2-7D25-4619-A2AB-8EDFBB8DA4C6}" type="presOf" srcId="{C65476A9-0336-4398-AEB2-B0DA5B3AA084}" destId="{65E85997-595E-436B-A3FE-A25A22405EDA}" srcOrd="0" destOrd="5" presId="urn:microsoft.com/office/officeart/2005/8/layout/default"/>
    <dgm:cxn modelId="{421DA4C9-1367-488F-B745-705D1F0DAF1E}" srcId="{AFD207EC-87B1-4B26-AF6B-CBCC3C776CC0}" destId="{8063AE5B-1ED2-4BBF-854C-0F8DCA542D72}" srcOrd="2" destOrd="0" parTransId="{6384472C-1625-499F-8FB0-B000602C9456}" sibTransId="{3444B5C9-EE53-4AB8-B3CC-645C44F28704}"/>
    <dgm:cxn modelId="{B1B11497-5AD9-4D15-A619-C93471F1EAC6}" srcId="{B9E0A8F4-D956-475E-8E31-41A86CEC0E4A}" destId="{E8D9B374-396C-41CA-ACBE-E18D8BF6F010}" srcOrd="0" destOrd="0" parTransId="{57C9B9DB-2383-45D0-AEA2-53BB6131E50D}" sibTransId="{90911FCE-E9E5-442A-9797-C9F7A75D3978}"/>
    <dgm:cxn modelId="{C6FBEC4A-6349-452D-9BF5-294BE4A79CA6}" srcId="{F114ECCC-A2FC-48C4-B08F-FB0AFBD42644}" destId="{93FC6096-AB66-4547-BE1A-F6549CC169E5}" srcOrd="1" destOrd="0" parTransId="{100FE8C5-F07D-4283-A326-F877C89A3CA0}" sibTransId="{0C2B8D65-F838-4531-BEC4-3070EB6EAEAC}"/>
    <dgm:cxn modelId="{E0FFB428-8998-4AA7-ADE0-78495F523042}" type="presOf" srcId="{1429B190-49F2-4B98-A4B3-B882C2B90828}" destId="{65E85997-595E-436B-A3FE-A25A22405EDA}" srcOrd="0" destOrd="3" presId="urn:microsoft.com/office/officeart/2005/8/layout/default"/>
    <dgm:cxn modelId="{C4DCD854-58EB-4876-B5F7-67CD9DA6617E}" type="presOf" srcId="{E8D9B374-396C-41CA-ACBE-E18D8BF6F010}" destId="{E38D4104-16DB-41A6-A301-9D2BB3C122EE}" srcOrd="0" destOrd="1" presId="urn:microsoft.com/office/officeart/2005/8/layout/default"/>
    <dgm:cxn modelId="{8903E9E8-1029-46A3-B49A-298430A572FF}" srcId="{AFD207EC-87B1-4B26-AF6B-CBCC3C776CC0}" destId="{46C105BC-2BD9-414A-BC78-1FAD9D64AFDE}" srcOrd="3" destOrd="0" parTransId="{10F239DD-BD2E-4BEB-AC5A-D062294AC39C}" sibTransId="{DB825894-F522-4D10-84D6-F85A04F2B110}"/>
    <dgm:cxn modelId="{63DF6AD1-232E-4606-BAC7-96FC2F6C56AC}" type="presOf" srcId="{3A30185F-3D29-44CD-9156-F2D67575D352}" destId="{65E85997-595E-436B-A3FE-A25A22405EDA}" srcOrd="0" destOrd="4" presId="urn:microsoft.com/office/officeart/2005/8/layout/default"/>
    <dgm:cxn modelId="{A46C43EC-B3FC-4C83-8C99-29F5214CA54F}" type="presOf" srcId="{66495D52-ABB8-4775-8302-0054B76CB1EA}" destId="{E38D4104-16DB-41A6-A301-9D2BB3C122EE}" srcOrd="0" destOrd="4" presId="urn:microsoft.com/office/officeart/2005/8/layout/default"/>
    <dgm:cxn modelId="{52A0DC67-3626-44FA-9C1D-5FE5B31B86CD}" type="presOf" srcId="{B9E0A8F4-D956-475E-8E31-41A86CEC0E4A}" destId="{E38D4104-16DB-41A6-A301-9D2BB3C122EE}" srcOrd="0" destOrd="0" presId="urn:microsoft.com/office/officeart/2005/8/layout/default"/>
    <dgm:cxn modelId="{B1544906-6F5D-4BDD-9049-5D469110F060}" type="presOf" srcId="{780CCA96-7F58-4891-8D9D-F0554C671CF7}" destId="{65E85997-595E-436B-A3FE-A25A22405EDA}" srcOrd="0" destOrd="1" presId="urn:microsoft.com/office/officeart/2005/8/layout/default"/>
    <dgm:cxn modelId="{29857AAE-BA8E-47B2-908B-C9CBEB2F8161}" type="presOf" srcId="{84455B4C-4602-4D11-B3DB-358CD7E0ED03}" destId="{0006BF9F-9709-4997-AEF5-636F4599C805}" srcOrd="0" destOrd="0" presId="urn:microsoft.com/office/officeart/2005/8/layout/default"/>
    <dgm:cxn modelId="{324A0A65-D426-40EA-8063-D0BE8612D2C2}" type="presOf" srcId="{46C105BC-2BD9-414A-BC78-1FAD9D64AFDE}" destId="{6BF9EA8B-E8C8-4CC6-BF52-16B4D754B651}" srcOrd="0" destOrd="4" presId="urn:microsoft.com/office/officeart/2005/8/layout/default"/>
    <dgm:cxn modelId="{E3537D82-64ED-4E97-AC58-59B5CD460848}" type="presOf" srcId="{2B7946DA-5A5D-4311-9B5A-DEA528B2819C}" destId="{DC9DD1D5-AE8F-47B5-9983-F470D91C556B}" srcOrd="0" destOrd="3" presId="urn:microsoft.com/office/officeart/2005/8/layout/default"/>
    <dgm:cxn modelId="{68E7DE1A-89F0-4444-ADF6-8AC6397EA955}" srcId="{F114ECCC-A2FC-48C4-B08F-FB0AFBD42644}" destId="{3A30185F-3D29-44CD-9156-F2D67575D352}" srcOrd="3" destOrd="0" parTransId="{A036E8C7-0402-44B6-9EDA-3A3776AC793B}" sibTransId="{3E119ED7-7943-4D2E-9601-EA0794F5B55D}"/>
    <dgm:cxn modelId="{EF2716A5-0B32-45ED-9C9F-E160FAFC1471}" srcId="{AFD207EC-87B1-4B26-AF6B-CBCC3C776CC0}" destId="{8BD7DAC0-1FE9-43FE-9457-BF666F63B89B}" srcOrd="1" destOrd="0" parTransId="{2B9C5CF8-8CDD-4B51-B2C6-B59E3AAC52E3}" sibTransId="{61A1B492-8E66-4DAC-AB0D-1EC3F8F27F96}"/>
    <dgm:cxn modelId="{CAC3062F-3F45-4CDD-AFFB-BF1588704E36}" type="presOf" srcId="{C28F012C-770B-4196-8ADB-7EE7BB3C0BD8}" destId="{E38D4104-16DB-41A6-A301-9D2BB3C122EE}" srcOrd="0" destOrd="3" presId="urn:microsoft.com/office/officeart/2005/8/layout/default"/>
    <dgm:cxn modelId="{529D8E46-AC84-4B1B-8893-9519C93E31DB}" srcId="{F114ECCC-A2FC-48C4-B08F-FB0AFBD42644}" destId="{1429B190-49F2-4B98-A4B3-B882C2B90828}" srcOrd="2" destOrd="0" parTransId="{0AB0F729-B439-4D19-BBD8-C990C98EAF00}" sibTransId="{7C648B6C-4615-4BF0-9519-D223B5C6BAA8}"/>
    <dgm:cxn modelId="{44807B0D-4BFA-4598-8FAA-54AE89CF0E90}" type="presOf" srcId="{F114ECCC-A2FC-48C4-B08F-FB0AFBD42644}" destId="{65E85997-595E-436B-A3FE-A25A22405EDA}" srcOrd="0" destOrd="0" presId="urn:microsoft.com/office/officeart/2005/8/layout/default"/>
    <dgm:cxn modelId="{50A4612B-DAFC-47FD-AD7E-03240734398A}" type="presOf" srcId="{0ECF93C9-645A-4A93-A4D2-7027A64B82A7}" destId="{DC9DD1D5-AE8F-47B5-9983-F470D91C556B}" srcOrd="0" destOrd="0" presId="urn:microsoft.com/office/officeart/2005/8/layout/default"/>
    <dgm:cxn modelId="{1EB28430-25EF-4F37-B683-23249417278E}" srcId="{B9E0A8F4-D956-475E-8E31-41A86CEC0E4A}" destId="{C28F012C-770B-4196-8ADB-7EE7BB3C0BD8}" srcOrd="2" destOrd="0" parTransId="{2D2EB1AF-D0AE-4EE0-B8A4-B5887BC3DE5E}" sibTransId="{17F7A1B0-FC85-4CEF-9E52-F5C3CF0986D8}"/>
    <dgm:cxn modelId="{70EAF397-94E9-42EB-884A-DB7A98E2F316}" srcId="{84455B4C-4602-4D11-B3DB-358CD7E0ED03}" destId="{AFD207EC-87B1-4B26-AF6B-CBCC3C776CC0}" srcOrd="2" destOrd="0" parTransId="{05688185-AAE3-4C64-A33E-53E9CCE3E6F2}" sibTransId="{C65335CB-A1BC-48E9-80C2-5AA2E7E74BBD}"/>
    <dgm:cxn modelId="{DB1650AF-0367-4A37-8DEC-35697E0BA4B3}" type="presOf" srcId="{8BD7DAC0-1FE9-43FE-9457-BF666F63B89B}" destId="{6BF9EA8B-E8C8-4CC6-BF52-16B4D754B651}" srcOrd="0" destOrd="2" presId="urn:microsoft.com/office/officeart/2005/8/layout/default"/>
    <dgm:cxn modelId="{AD43F8AD-158C-43A4-83B5-0D9D89C3DCA6}" srcId="{84455B4C-4602-4D11-B3DB-358CD7E0ED03}" destId="{F114ECCC-A2FC-48C4-B08F-FB0AFBD42644}" srcOrd="1" destOrd="0" parTransId="{3D133489-0372-43FA-9E5C-1B7982F3E4DE}" sibTransId="{F0428A01-BA01-4160-88C5-115E6E67E996}"/>
    <dgm:cxn modelId="{60D4E7F9-EB00-42BB-8764-4557A866F49C}" srcId="{F114ECCC-A2FC-48C4-B08F-FB0AFBD42644}" destId="{780CCA96-7F58-4891-8D9D-F0554C671CF7}" srcOrd="0" destOrd="0" parTransId="{4DB1D0D0-BF31-45B8-B303-01A52E560464}" sibTransId="{BD1203C1-8FED-4445-A96B-90516C52C38F}"/>
    <dgm:cxn modelId="{2F1598B2-C36E-4297-BADE-26C1582C93ED}" type="presOf" srcId="{46FF5797-282C-43FC-8803-4F939496F64C}" destId="{E38D4104-16DB-41A6-A301-9D2BB3C122EE}" srcOrd="0" destOrd="2" presId="urn:microsoft.com/office/officeart/2005/8/layout/default"/>
    <dgm:cxn modelId="{FBC71722-97A9-4CFB-9A46-D2DC7DC0274D}" type="presOf" srcId="{F2AE3BBF-06DC-4860-94E9-1A0F30CA390F}" destId="{DC9DD1D5-AE8F-47B5-9983-F470D91C556B}" srcOrd="0" destOrd="1" presId="urn:microsoft.com/office/officeart/2005/8/layout/default"/>
    <dgm:cxn modelId="{D557F53A-9F75-4396-AA0F-4E6CF3F0A075}" type="presOf" srcId="{B2A3C238-10C5-4189-9D47-5B5EF14007C4}" destId="{DC9DD1D5-AE8F-47B5-9983-F470D91C556B}" srcOrd="0" destOrd="2" presId="urn:microsoft.com/office/officeart/2005/8/layout/default"/>
    <dgm:cxn modelId="{127AD92B-DE83-4B81-81B4-7AC47AC889E3}" srcId="{84455B4C-4602-4D11-B3DB-358CD7E0ED03}" destId="{0ECF93C9-645A-4A93-A4D2-7027A64B82A7}" srcOrd="3" destOrd="0" parTransId="{AEF5AD7A-CA94-43EA-AB67-10DDF82FE1B7}" sibTransId="{D2B885C1-8651-4984-8A7D-3778B8743671}"/>
    <dgm:cxn modelId="{26BD1BB4-B5D7-4C86-8959-36F7FDC7C375}" type="presOf" srcId="{8C142C00-CDB2-4262-B6E0-652777F1C729}" destId="{6BF9EA8B-E8C8-4CC6-BF52-16B4D754B651}" srcOrd="0" destOrd="1" presId="urn:microsoft.com/office/officeart/2005/8/layout/default"/>
    <dgm:cxn modelId="{ABC72947-AE80-45FE-BBF5-674605DFD644}" srcId="{B9E0A8F4-D956-475E-8E31-41A86CEC0E4A}" destId="{46FF5797-282C-43FC-8803-4F939496F64C}" srcOrd="1" destOrd="0" parTransId="{1860EA38-C99A-4E49-91CF-654FFB0A1F26}" sibTransId="{C7DC4E44-EF07-4699-9D76-EFB9E5853266}"/>
    <dgm:cxn modelId="{5956C05E-C358-4AF4-8E64-A86A5BE6314D}" srcId="{AFD207EC-87B1-4B26-AF6B-CBCC3C776CC0}" destId="{8C142C00-CDB2-4262-B6E0-652777F1C729}" srcOrd="0" destOrd="0" parTransId="{6CEE4BF4-BD18-4247-99A7-77B0024CD383}" sibTransId="{569D9419-9FB4-4CFB-B571-BCAC3B7AC139}"/>
    <dgm:cxn modelId="{106AED3D-2F69-4A3D-9E28-648925064475}" type="presOf" srcId="{AFD207EC-87B1-4B26-AF6B-CBCC3C776CC0}" destId="{6BF9EA8B-E8C8-4CC6-BF52-16B4D754B651}" srcOrd="0" destOrd="0" presId="urn:microsoft.com/office/officeart/2005/8/layout/default"/>
    <dgm:cxn modelId="{17342A0E-5240-4F42-B250-0058CE7F2023}" type="presParOf" srcId="{0006BF9F-9709-4997-AEF5-636F4599C805}" destId="{E38D4104-16DB-41A6-A301-9D2BB3C122EE}" srcOrd="0" destOrd="0" presId="urn:microsoft.com/office/officeart/2005/8/layout/default"/>
    <dgm:cxn modelId="{1FF6ABDF-6421-475C-8B5E-7E44384E3720}" type="presParOf" srcId="{0006BF9F-9709-4997-AEF5-636F4599C805}" destId="{923897F1-CA51-4DA6-8474-5B86A755D1DF}" srcOrd="1" destOrd="0" presId="urn:microsoft.com/office/officeart/2005/8/layout/default"/>
    <dgm:cxn modelId="{2C5B3E6A-BBC5-4177-9FFE-8928B2049F8C}" type="presParOf" srcId="{0006BF9F-9709-4997-AEF5-636F4599C805}" destId="{65E85997-595E-436B-A3FE-A25A22405EDA}" srcOrd="2" destOrd="0" presId="urn:microsoft.com/office/officeart/2005/8/layout/default"/>
    <dgm:cxn modelId="{0AAAFA74-D9C2-485E-83A3-28396E1EC4C7}" type="presParOf" srcId="{0006BF9F-9709-4997-AEF5-636F4599C805}" destId="{A9D09BB6-B7E5-4860-8DFD-F4AB9B201C18}" srcOrd="3" destOrd="0" presId="urn:microsoft.com/office/officeart/2005/8/layout/default"/>
    <dgm:cxn modelId="{80D81EEF-A1AF-4EC6-ADCC-CB0268E6BA63}" type="presParOf" srcId="{0006BF9F-9709-4997-AEF5-636F4599C805}" destId="{6BF9EA8B-E8C8-4CC6-BF52-16B4D754B651}" srcOrd="4" destOrd="0" presId="urn:microsoft.com/office/officeart/2005/8/layout/default"/>
    <dgm:cxn modelId="{9B25D434-2EC5-468E-A861-066948944F78}" type="presParOf" srcId="{0006BF9F-9709-4997-AEF5-636F4599C805}" destId="{4F980860-0B28-4514-B737-47795855F305}" srcOrd="5" destOrd="0" presId="urn:microsoft.com/office/officeart/2005/8/layout/default"/>
    <dgm:cxn modelId="{BC9F6587-3FF7-404F-8ED9-954D7F6500A8}" type="presParOf" srcId="{0006BF9F-9709-4997-AEF5-636F4599C805}" destId="{DC9DD1D5-AE8F-47B5-9983-F470D91C556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E08CC1-0544-4486-955B-AE15369C4660}"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AU"/>
        </a:p>
      </dgm:t>
    </dgm:pt>
    <dgm:pt modelId="{CCC7FB06-0E1C-4002-8CD7-85D551B04F29}">
      <dgm:prSet phldrT="[Text]"/>
      <dgm:spPr>
        <a:solidFill>
          <a:schemeClr val="accent4"/>
        </a:solidFill>
        <a:ln>
          <a:solidFill>
            <a:schemeClr val="accent4"/>
          </a:solidFill>
        </a:ln>
      </dgm:spPr>
      <dgm:t>
        <a:bodyPr/>
        <a:lstStyle/>
        <a:p>
          <a:r>
            <a:rPr lang="en-AU" dirty="0" smtClean="0"/>
            <a:t>Superannuation Reform package</a:t>
          </a:r>
          <a:endParaRPr lang="en-AU" dirty="0"/>
        </a:p>
      </dgm:t>
    </dgm:pt>
    <dgm:pt modelId="{7868DED4-B598-4228-A338-ADBD8803BF81}" type="parTrans" cxnId="{5D6ED781-EA1C-461E-BD09-37E1603235D1}">
      <dgm:prSet/>
      <dgm:spPr/>
      <dgm:t>
        <a:bodyPr/>
        <a:lstStyle/>
        <a:p>
          <a:endParaRPr lang="en-AU"/>
        </a:p>
      </dgm:t>
    </dgm:pt>
    <dgm:pt modelId="{C8BA37DE-0DED-47ED-ABC5-51B65215C6DB}" type="sibTrans" cxnId="{5D6ED781-EA1C-461E-BD09-37E1603235D1}">
      <dgm:prSet/>
      <dgm:spPr/>
      <dgm:t>
        <a:bodyPr/>
        <a:lstStyle/>
        <a:p>
          <a:endParaRPr lang="en-AU"/>
        </a:p>
      </dgm:t>
    </dgm:pt>
    <dgm:pt modelId="{BF22B079-5EAA-4897-8ACA-B42AF226FD49}">
      <dgm:prSet phldrT="[Text]"/>
      <dgm:spPr/>
      <dgm:t>
        <a:bodyPr/>
        <a:lstStyle/>
        <a:p>
          <a:r>
            <a:rPr lang="en-AU" dirty="0" smtClean="0"/>
            <a:t>Ten Year Enterprise Tax Plan</a:t>
          </a:r>
          <a:endParaRPr lang="en-AU" dirty="0"/>
        </a:p>
      </dgm:t>
    </dgm:pt>
    <dgm:pt modelId="{B1E0A705-923B-4BD8-822F-3AD1ED219E78}" type="parTrans" cxnId="{7BCF98E5-BF55-4356-802B-C24454CF33F1}">
      <dgm:prSet/>
      <dgm:spPr/>
      <dgm:t>
        <a:bodyPr/>
        <a:lstStyle/>
        <a:p>
          <a:endParaRPr lang="en-AU"/>
        </a:p>
      </dgm:t>
    </dgm:pt>
    <dgm:pt modelId="{4286AB18-1C1D-40E3-9B24-1B776F6DFEFE}" type="sibTrans" cxnId="{7BCF98E5-BF55-4356-802B-C24454CF33F1}">
      <dgm:prSet/>
      <dgm:spPr/>
      <dgm:t>
        <a:bodyPr/>
        <a:lstStyle/>
        <a:p>
          <a:endParaRPr lang="en-AU"/>
        </a:p>
      </dgm:t>
    </dgm:pt>
    <dgm:pt modelId="{E7AA20C7-BA40-4E5B-84CF-019C39A8B11B}">
      <dgm:prSet phldrT="[Text]"/>
      <dgm:spPr>
        <a:solidFill>
          <a:srgbClr val="5F5BAE"/>
        </a:solidFill>
        <a:ln>
          <a:solidFill>
            <a:srgbClr val="5F5BAE"/>
          </a:solidFill>
        </a:ln>
      </dgm:spPr>
      <dgm:t>
        <a:bodyPr/>
        <a:lstStyle/>
        <a:p>
          <a:r>
            <a:rPr lang="en-AU" dirty="0" smtClean="0"/>
            <a:t>Tax Integrity Package</a:t>
          </a:r>
          <a:endParaRPr lang="en-AU" dirty="0"/>
        </a:p>
      </dgm:t>
    </dgm:pt>
    <dgm:pt modelId="{1664E0F9-8902-4525-926F-2D337323E767}" type="parTrans" cxnId="{0BDAA398-FE07-45AD-9F23-594EC50E7F3D}">
      <dgm:prSet/>
      <dgm:spPr/>
      <dgm:t>
        <a:bodyPr/>
        <a:lstStyle/>
        <a:p>
          <a:endParaRPr lang="en-AU"/>
        </a:p>
      </dgm:t>
    </dgm:pt>
    <dgm:pt modelId="{5005351C-EA44-4DFF-AFDB-1B5D05038A97}" type="sibTrans" cxnId="{0BDAA398-FE07-45AD-9F23-594EC50E7F3D}">
      <dgm:prSet/>
      <dgm:spPr/>
      <dgm:t>
        <a:bodyPr/>
        <a:lstStyle/>
        <a:p>
          <a:endParaRPr lang="en-AU"/>
        </a:p>
      </dgm:t>
    </dgm:pt>
    <dgm:pt modelId="{A63E7CAF-B209-4937-AC3A-0B8940D5127C}">
      <dgm:prSet custT="1"/>
      <dgm:spPr/>
      <dgm:t>
        <a:bodyPr/>
        <a:lstStyle/>
        <a:p>
          <a:r>
            <a:rPr lang="en-AU" sz="1600" dirty="0" smtClean="0"/>
            <a:t>Collective Investment Vehicles</a:t>
          </a:r>
          <a:endParaRPr lang="en-AU" sz="1600" dirty="0"/>
        </a:p>
      </dgm:t>
    </dgm:pt>
    <dgm:pt modelId="{8CACA9C0-F6EA-4178-9EA3-9536C9D2465A}" type="parTrans" cxnId="{D6588F10-2D7B-446F-9B5A-79AD758C439F}">
      <dgm:prSet/>
      <dgm:spPr/>
      <dgm:t>
        <a:bodyPr/>
        <a:lstStyle/>
        <a:p>
          <a:endParaRPr lang="en-AU"/>
        </a:p>
      </dgm:t>
    </dgm:pt>
    <dgm:pt modelId="{DC4533E5-E677-42BC-8F0A-8A703612620D}" type="sibTrans" cxnId="{D6588F10-2D7B-446F-9B5A-79AD758C439F}">
      <dgm:prSet/>
      <dgm:spPr/>
      <dgm:t>
        <a:bodyPr/>
        <a:lstStyle/>
        <a:p>
          <a:endParaRPr lang="en-AU"/>
        </a:p>
      </dgm:t>
    </dgm:pt>
    <dgm:pt modelId="{3A401CFA-DE81-494B-A2F8-2E1ADC7CDD78}">
      <dgm:prSet custT="1"/>
      <dgm:spPr/>
      <dgm:t>
        <a:bodyPr/>
        <a:lstStyle/>
        <a:p>
          <a:r>
            <a:rPr lang="en-AU" sz="1600" dirty="0" smtClean="0"/>
            <a:t>Consolidation - deductible liabilities</a:t>
          </a:r>
          <a:endParaRPr lang="en-AU" sz="1600" dirty="0"/>
        </a:p>
      </dgm:t>
    </dgm:pt>
    <dgm:pt modelId="{38B8986E-85FF-4D50-B295-B35F7F0D9EAD}" type="parTrans" cxnId="{5C154D45-EC32-4268-A1DE-13D8FAC91BBB}">
      <dgm:prSet/>
      <dgm:spPr/>
      <dgm:t>
        <a:bodyPr/>
        <a:lstStyle/>
        <a:p>
          <a:endParaRPr lang="en-AU"/>
        </a:p>
      </dgm:t>
    </dgm:pt>
    <dgm:pt modelId="{8D1975D1-A8B9-4E60-B821-C01CB11148BF}" type="sibTrans" cxnId="{5C154D45-EC32-4268-A1DE-13D8FAC91BBB}">
      <dgm:prSet/>
      <dgm:spPr/>
      <dgm:t>
        <a:bodyPr/>
        <a:lstStyle/>
        <a:p>
          <a:endParaRPr lang="en-AU"/>
        </a:p>
      </dgm:t>
    </dgm:pt>
    <dgm:pt modelId="{B12D4771-6BCF-4FE9-A20D-9C2C37B9BA00}">
      <dgm:prSet custT="1"/>
      <dgm:spPr/>
      <dgm:t>
        <a:bodyPr/>
        <a:lstStyle/>
        <a:p>
          <a:r>
            <a:rPr lang="en-AU" sz="1600" dirty="0" smtClean="0"/>
            <a:t>Asset backed financing</a:t>
          </a:r>
          <a:endParaRPr lang="en-AU" sz="1600" dirty="0"/>
        </a:p>
      </dgm:t>
    </dgm:pt>
    <dgm:pt modelId="{0E6218C0-EBF6-46EC-9274-56190E1A1D63}" type="parTrans" cxnId="{F84DCA98-E723-41C1-AA80-578AA373F7DF}">
      <dgm:prSet/>
      <dgm:spPr/>
      <dgm:t>
        <a:bodyPr/>
        <a:lstStyle/>
        <a:p>
          <a:endParaRPr lang="en-AU"/>
        </a:p>
      </dgm:t>
    </dgm:pt>
    <dgm:pt modelId="{32DDB2DE-61E4-4BB1-B173-8D141B193DD2}" type="sibTrans" cxnId="{F84DCA98-E723-41C1-AA80-578AA373F7DF}">
      <dgm:prSet/>
      <dgm:spPr/>
      <dgm:t>
        <a:bodyPr/>
        <a:lstStyle/>
        <a:p>
          <a:endParaRPr lang="en-AU"/>
        </a:p>
      </dgm:t>
    </dgm:pt>
    <dgm:pt modelId="{A0B1E870-F24D-45EA-9ECD-C6F5A652C3AA}">
      <dgm:prSet custT="1"/>
      <dgm:spPr/>
      <dgm:t>
        <a:bodyPr/>
        <a:lstStyle/>
        <a:p>
          <a:r>
            <a:rPr lang="en-AU" sz="1600" dirty="0" smtClean="0"/>
            <a:t>Division 7A</a:t>
          </a:r>
          <a:endParaRPr lang="en-AU" sz="1600" dirty="0"/>
        </a:p>
      </dgm:t>
    </dgm:pt>
    <dgm:pt modelId="{8E57B74F-A796-4381-90D4-1C234630AC1D}" type="parTrans" cxnId="{9C21D89A-AB54-4643-BA34-41CEDAA7DDCD}">
      <dgm:prSet/>
      <dgm:spPr/>
      <dgm:t>
        <a:bodyPr/>
        <a:lstStyle/>
        <a:p>
          <a:endParaRPr lang="en-AU"/>
        </a:p>
      </dgm:t>
    </dgm:pt>
    <dgm:pt modelId="{015B9F91-53CB-4A94-B968-CD05F5580C05}" type="sibTrans" cxnId="{9C21D89A-AB54-4643-BA34-41CEDAA7DDCD}">
      <dgm:prSet/>
      <dgm:spPr/>
      <dgm:t>
        <a:bodyPr/>
        <a:lstStyle/>
        <a:p>
          <a:endParaRPr lang="en-AU"/>
        </a:p>
      </dgm:t>
    </dgm:pt>
    <dgm:pt modelId="{EAC1C320-1165-40F0-931A-33CD6FD9C068}">
      <dgm:prSet/>
      <dgm:spPr>
        <a:ln>
          <a:solidFill>
            <a:srgbClr val="5F5BAE"/>
          </a:solidFill>
        </a:ln>
      </dgm:spPr>
      <dgm:t>
        <a:bodyPr/>
        <a:lstStyle/>
        <a:p>
          <a:r>
            <a:rPr lang="en-AU" dirty="0" smtClean="0"/>
            <a:t>OECD hybrid mismatch arrangement</a:t>
          </a:r>
          <a:endParaRPr lang="en-AU" dirty="0"/>
        </a:p>
      </dgm:t>
    </dgm:pt>
    <dgm:pt modelId="{04CDDFE0-4E96-479C-B986-66E2EA7F6DCD}" type="parTrans" cxnId="{3049CE8A-0BFA-4EDC-BA51-B0DEBB2A575B}">
      <dgm:prSet/>
      <dgm:spPr/>
      <dgm:t>
        <a:bodyPr/>
        <a:lstStyle/>
        <a:p>
          <a:endParaRPr lang="en-AU"/>
        </a:p>
      </dgm:t>
    </dgm:pt>
    <dgm:pt modelId="{27EB83FA-E40E-4686-B905-F6968C3C7B08}" type="sibTrans" cxnId="{3049CE8A-0BFA-4EDC-BA51-B0DEBB2A575B}">
      <dgm:prSet/>
      <dgm:spPr/>
      <dgm:t>
        <a:bodyPr/>
        <a:lstStyle/>
        <a:p>
          <a:endParaRPr lang="en-AU"/>
        </a:p>
      </dgm:t>
    </dgm:pt>
    <dgm:pt modelId="{E99BA54A-F887-4F32-8C09-3C7035D86002}">
      <dgm:prSet/>
      <dgm:spPr>
        <a:ln>
          <a:solidFill>
            <a:srgbClr val="5F5BAE"/>
          </a:solidFill>
        </a:ln>
      </dgm:spPr>
      <dgm:t>
        <a:bodyPr/>
        <a:lstStyle/>
        <a:p>
          <a:r>
            <a:rPr lang="en-AU" dirty="0" smtClean="0"/>
            <a:t>Diverted profits tax</a:t>
          </a:r>
          <a:endParaRPr lang="en-AU" dirty="0"/>
        </a:p>
      </dgm:t>
    </dgm:pt>
    <dgm:pt modelId="{3FEF41A7-C7C8-4D9F-8445-CA0B40EDB1D6}" type="parTrans" cxnId="{37A836ED-E376-447E-B6DD-24A4069FE90F}">
      <dgm:prSet/>
      <dgm:spPr/>
      <dgm:t>
        <a:bodyPr/>
        <a:lstStyle/>
        <a:p>
          <a:endParaRPr lang="en-AU"/>
        </a:p>
      </dgm:t>
    </dgm:pt>
    <dgm:pt modelId="{3451075E-01F2-4AC7-9FEB-6811164D6B1C}" type="sibTrans" cxnId="{37A836ED-E376-447E-B6DD-24A4069FE90F}">
      <dgm:prSet/>
      <dgm:spPr/>
      <dgm:t>
        <a:bodyPr/>
        <a:lstStyle/>
        <a:p>
          <a:endParaRPr lang="en-AU"/>
        </a:p>
      </dgm:t>
    </dgm:pt>
    <dgm:pt modelId="{5B30A55D-DC77-4C29-9172-FAC8CE2CBC85}">
      <dgm:prSet/>
      <dgm:spPr>
        <a:ln>
          <a:solidFill>
            <a:srgbClr val="5F5BAE"/>
          </a:solidFill>
        </a:ln>
      </dgm:spPr>
      <dgm:t>
        <a:bodyPr/>
        <a:lstStyle/>
        <a:p>
          <a:r>
            <a:rPr lang="en-AU" dirty="0" smtClean="0"/>
            <a:t>Tax transparency code</a:t>
          </a:r>
          <a:endParaRPr lang="en-AU" dirty="0"/>
        </a:p>
      </dgm:t>
    </dgm:pt>
    <dgm:pt modelId="{6B33909F-0937-4BAF-9680-DA95F28FDF6A}" type="parTrans" cxnId="{2E02662C-96A4-4F70-B064-3DB3C2F30E2B}">
      <dgm:prSet/>
      <dgm:spPr/>
      <dgm:t>
        <a:bodyPr/>
        <a:lstStyle/>
        <a:p>
          <a:endParaRPr lang="en-AU"/>
        </a:p>
      </dgm:t>
    </dgm:pt>
    <dgm:pt modelId="{8777375C-19BC-448F-8ADA-65A3D4C75B8B}" type="sibTrans" cxnId="{2E02662C-96A4-4F70-B064-3DB3C2F30E2B}">
      <dgm:prSet/>
      <dgm:spPr/>
      <dgm:t>
        <a:bodyPr/>
        <a:lstStyle/>
        <a:p>
          <a:endParaRPr lang="en-AU"/>
        </a:p>
      </dgm:t>
    </dgm:pt>
    <dgm:pt modelId="{1215B15A-3348-4E65-89F7-2C352CF58335}">
      <dgm:prSet custT="1"/>
      <dgm:spPr/>
      <dgm:t>
        <a:bodyPr/>
        <a:lstStyle/>
        <a:p>
          <a:r>
            <a:rPr lang="en-AU" sz="1600" dirty="0" smtClean="0"/>
            <a:t>Small business entity turnover threshold</a:t>
          </a:r>
          <a:endParaRPr lang="en-AU" sz="1600" dirty="0"/>
        </a:p>
      </dgm:t>
    </dgm:pt>
    <dgm:pt modelId="{0373A439-2558-417D-B1AF-32A668032937}" type="parTrans" cxnId="{954B80FC-6DC6-4344-996A-CE289CE06A76}">
      <dgm:prSet/>
      <dgm:spPr/>
      <dgm:t>
        <a:bodyPr/>
        <a:lstStyle/>
        <a:p>
          <a:endParaRPr lang="en-AU"/>
        </a:p>
      </dgm:t>
    </dgm:pt>
    <dgm:pt modelId="{22E1B9D5-EB63-48D6-AF5F-69FCEAD82DD0}" type="sibTrans" cxnId="{954B80FC-6DC6-4344-996A-CE289CE06A76}">
      <dgm:prSet/>
      <dgm:spPr/>
      <dgm:t>
        <a:bodyPr/>
        <a:lstStyle/>
        <a:p>
          <a:endParaRPr lang="en-AU"/>
        </a:p>
      </dgm:t>
    </dgm:pt>
    <dgm:pt modelId="{04E7E4A4-9AEF-42FD-97E3-7FA9B6F83F49}">
      <dgm:prSet custT="1"/>
      <dgm:spPr/>
      <dgm:t>
        <a:bodyPr/>
        <a:lstStyle/>
        <a:p>
          <a:r>
            <a:rPr lang="en-AU" sz="1600" dirty="0" smtClean="0"/>
            <a:t>Unincorporated small  tax discount</a:t>
          </a:r>
          <a:endParaRPr lang="en-AU" sz="1600" dirty="0"/>
        </a:p>
      </dgm:t>
    </dgm:pt>
    <dgm:pt modelId="{25F88ABA-7C19-4A8E-B57F-166D315651F2}" type="parTrans" cxnId="{BB410D50-A4B5-446D-AD36-983D7BBC23AC}">
      <dgm:prSet/>
      <dgm:spPr/>
      <dgm:t>
        <a:bodyPr/>
        <a:lstStyle/>
        <a:p>
          <a:endParaRPr lang="en-AU"/>
        </a:p>
      </dgm:t>
    </dgm:pt>
    <dgm:pt modelId="{3845E73A-7974-4C01-87DD-04B66E154FB6}" type="sibTrans" cxnId="{BB410D50-A4B5-446D-AD36-983D7BBC23AC}">
      <dgm:prSet/>
      <dgm:spPr/>
      <dgm:t>
        <a:bodyPr/>
        <a:lstStyle/>
        <a:p>
          <a:endParaRPr lang="en-AU"/>
        </a:p>
      </dgm:t>
    </dgm:pt>
    <dgm:pt modelId="{93AE625E-1749-44CB-92E8-943C5403776A}">
      <dgm:prSet custT="1"/>
      <dgm:spPr>
        <a:ln>
          <a:solidFill>
            <a:schemeClr val="accent4"/>
          </a:solidFill>
        </a:ln>
      </dgm:spPr>
      <dgm:t>
        <a:bodyPr/>
        <a:lstStyle/>
        <a:p>
          <a:r>
            <a:rPr lang="en-AU" sz="1600" dirty="0" smtClean="0"/>
            <a:t>Consulted on measures</a:t>
          </a:r>
          <a:endParaRPr lang="en-AU" sz="1600" dirty="0"/>
        </a:p>
      </dgm:t>
    </dgm:pt>
    <dgm:pt modelId="{0FD1B3F6-3C55-4A0B-B340-168DD1E6F46B}" type="parTrans" cxnId="{3C704C60-2C86-4A13-9A3B-F42641BC07E8}">
      <dgm:prSet/>
      <dgm:spPr/>
      <dgm:t>
        <a:bodyPr/>
        <a:lstStyle/>
        <a:p>
          <a:endParaRPr lang="en-AU"/>
        </a:p>
      </dgm:t>
    </dgm:pt>
    <dgm:pt modelId="{34FAAF0B-9483-4127-98A1-7BC2C6BF0ACF}" type="sibTrans" cxnId="{3C704C60-2C86-4A13-9A3B-F42641BC07E8}">
      <dgm:prSet/>
      <dgm:spPr/>
      <dgm:t>
        <a:bodyPr/>
        <a:lstStyle/>
        <a:p>
          <a:endParaRPr lang="en-AU"/>
        </a:p>
      </dgm:t>
    </dgm:pt>
    <dgm:pt modelId="{9155428D-B2B3-41F2-B7ED-BA54DD27027D}">
      <dgm:prSet custT="1"/>
      <dgm:spPr>
        <a:solidFill>
          <a:schemeClr val="tx2"/>
        </a:solidFill>
        <a:ln>
          <a:solidFill>
            <a:schemeClr val="tx2"/>
          </a:solidFill>
        </a:ln>
      </dgm:spPr>
      <dgm:t>
        <a:bodyPr/>
        <a:lstStyle/>
        <a:p>
          <a:r>
            <a:rPr lang="en-AU" sz="1600" dirty="0" smtClean="0"/>
            <a:t>Other measures</a:t>
          </a:r>
          <a:endParaRPr lang="en-AU" sz="1600" dirty="0"/>
        </a:p>
      </dgm:t>
    </dgm:pt>
    <dgm:pt modelId="{C7AB9BFB-7060-475C-9616-610C02E875DF}" type="parTrans" cxnId="{6621B1D3-7FD2-4A0F-9F5A-F1D6902B18F1}">
      <dgm:prSet/>
      <dgm:spPr/>
      <dgm:t>
        <a:bodyPr/>
        <a:lstStyle/>
        <a:p>
          <a:endParaRPr lang="en-AU"/>
        </a:p>
      </dgm:t>
    </dgm:pt>
    <dgm:pt modelId="{D25E00B3-3DDF-4CA3-B103-03BF813AC51E}" type="sibTrans" cxnId="{6621B1D3-7FD2-4A0F-9F5A-F1D6902B18F1}">
      <dgm:prSet/>
      <dgm:spPr/>
      <dgm:t>
        <a:bodyPr/>
        <a:lstStyle/>
        <a:p>
          <a:endParaRPr lang="en-AU"/>
        </a:p>
      </dgm:t>
    </dgm:pt>
    <dgm:pt modelId="{ABB5F3BF-0B6B-4439-B531-47DE17696CDE}">
      <dgm:prSet custT="1"/>
      <dgm:spPr>
        <a:ln>
          <a:solidFill>
            <a:schemeClr val="tx2"/>
          </a:solidFill>
        </a:ln>
      </dgm:spPr>
      <dgm:t>
        <a:bodyPr/>
        <a:lstStyle/>
        <a:p>
          <a:r>
            <a:rPr lang="en-AU" sz="1600" dirty="0" smtClean="0"/>
            <a:t>Designated Regulatory Reform Bills</a:t>
          </a:r>
          <a:endParaRPr lang="en-AU" sz="1600" dirty="0"/>
        </a:p>
      </dgm:t>
    </dgm:pt>
    <dgm:pt modelId="{5E437C0C-CFAA-40C9-AF27-7AC59BF63F2C}" type="parTrans" cxnId="{12E9E72A-2C53-49E9-9755-0A6FFDB6AA8F}">
      <dgm:prSet/>
      <dgm:spPr/>
      <dgm:t>
        <a:bodyPr/>
        <a:lstStyle/>
        <a:p>
          <a:endParaRPr lang="en-AU"/>
        </a:p>
      </dgm:t>
    </dgm:pt>
    <dgm:pt modelId="{E7D4519A-3EAC-4060-9E3D-8787E508016B}" type="sibTrans" cxnId="{12E9E72A-2C53-49E9-9755-0A6FFDB6AA8F}">
      <dgm:prSet/>
      <dgm:spPr/>
      <dgm:t>
        <a:bodyPr/>
        <a:lstStyle/>
        <a:p>
          <a:endParaRPr lang="en-AU"/>
        </a:p>
      </dgm:t>
    </dgm:pt>
    <dgm:pt modelId="{EB1B472D-7357-4062-8E20-937CCFE85C5C}">
      <dgm:prSet custT="1"/>
      <dgm:spPr>
        <a:ln>
          <a:solidFill>
            <a:schemeClr val="tx2"/>
          </a:solidFill>
        </a:ln>
      </dgm:spPr>
      <dgm:t>
        <a:bodyPr/>
        <a:lstStyle/>
        <a:p>
          <a:r>
            <a:rPr lang="en-AU" sz="1600" dirty="0" smtClean="0"/>
            <a:t>Sounding Board</a:t>
          </a:r>
          <a:endParaRPr lang="en-AU" sz="1600" dirty="0"/>
        </a:p>
      </dgm:t>
    </dgm:pt>
    <dgm:pt modelId="{30AE1997-4012-4ABF-A966-00EA018E3BF4}" type="parTrans" cxnId="{1328FC5C-7680-4494-90BA-B313375D928E}">
      <dgm:prSet/>
      <dgm:spPr/>
      <dgm:t>
        <a:bodyPr/>
        <a:lstStyle/>
        <a:p>
          <a:endParaRPr lang="en-AU"/>
        </a:p>
      </dgm:t>
    </dgm:pt>
    <dgm:pt modelId="{D9C2A198-CEBE-4E5E-BDAF-1754CBE7FDDA}" type="sibTrans" cxnId="{1328FC5C-7680-4494-90BA-B313375D928E}">
      <dgm:prSet/>
      <dgm:spPr/>
      <dgm:t>
        <a:bodyPr/>
        <a:lstStyle/>
        <a:p>
          <a:endParaRPr lang="en-AU"/>
        </a:p>
      </dgm:t>
    </dgm:pt>
    <dgm:pt modelId="{8291565B-D67A-416C-BCC0-2A79950E0543}">
      <dgm:prSet custT="1"/>
      <dgm:spPr>
        <a:ln>
          <a:solidFill>
            <a:schemeClr val="tx2"/>
          </a:solidFill>
        </a:ln>
      </dgm:spPr>
      <dgm:t>
        <a:bodyPr/>
        <a:lstStyle/>
        <a:p>
          <a:r>
            <a:rPr lang="en-AU" sz="1600" dirty="0" smtClean="0"/>
            <a:t>Timely guidance on the meaning of tax laws</a:t>
          </a:r>
          <a:endParaRPr lang="en-AU" sz="1600" dirty="0"/>
        </a:p>
      </dgm:t>
    </dgm:pt>
    <dgm:pt modelId="{C969B2C1-4F41-4CEC-8357-36A2FCEB4B9F}" type="parTrans" cxnId="{99C9C4B3-E33C-4D94-9CA4-81329F35B935}">
      <dgm:prSet/>
      <dgm:spPr/>
      <dgm:t>
        <a:bodyPr/>
        <a:lstStyle/>
        <a:p>
          <a:endParaRPr lang="en-AU"/>
        </a:p>
      </dgm:t>
    </dgm:pt>
    <dgm:pt modelId="{2D690641-4958-4B3B-82DD-AF842B24CB5B}" type="sibTrans" cxnId="{99C9C4B3-E33C-4D94-9CA4-81329F35B935}">
      <dgm:prSet/>
      <dgm:spPr/>
      <dgm:t>
        <a:bodyPr/>
        <a:lstStyle/>
        <a:p>
          <a:endParaRPr lang="en-AU"/>
        </a:p>
      </dgm:t>
    </dgm:pt>
    <dgm:pt modelId="{509C7E6D-8E69-41F3-99F0-631F7241D778}" type="pres">
      <dgm:prSet presAssocID="{0AE08CC1-0544-4486-955B-AE15369C4660}" presName="diagram" presStyleCnt="0">
        <dgm:presLayoutVars>
          <dgm:dir/>
          <dgm:animLvl val="lvl"/>
          <dgm:resizeHandles val="exact"/>
        </dgm:presLayoutVars>
      </dgm:prSet>
      <dgm:spPr/>
      <dgm:t>
        <a:bodyPr/>
        <a:lstStyle/>
        <a:p>
          <a:endParaRPr lang="en-AU"/>
        </a:p>
      </dgm:t>
    </dgm:pt>
    <dgm:pt modelId="{DE6AE273-F576-4AD9-B9FF-F87FFD5A2072}" type="pres">
      <dgm:prSet presAssocID="{CCC7FB06-0E1C-4002-8CD7-85D551B04F29}" presName="compNode" presStyleCnt="0"/>
      <dgm:spPr/>
    </dgm:pt>
    <dgm:pt modelId="{912339E9-B409-4C74-8F00-37619B564E93}" type="pres">
      <dgm:prSet presAssocID="{CCC7FB06-0E1C-4002-8CD7-85D551B04F29}" presName="childRect" presStyleLbl="bgAcc1" presStyleIdx="0" presStyleCnt="4" custScaleY="40829" custLinFactX="16482" custLinFactY="100000" custLinFactNeighborX="100000" custLinFactNeighborY="113968">
        <dgm:presLayoutVars>
          <dgm:bulletEnabled val="1"/>
        </dgm:presLayoutVars>
      </dgm:prSet>
      <dgm:spPr/>
      <dgm:t>
        <a:bodyPr/>
        <a:lstStyle/>
        <a:p>
          <a:endParaRPr lang="en-AU"/>
        </a:p>
      </dgm:t>
    </dgm:pt>
    <dgm:pt modelId="{2B9E1226-B744-469A-B888-015F918DB4DC}" type="pres">
      <dgm:prSet presAssocID="{CCC7FB06-0E1C-4002-8CD7-85D551B04F29}" presName="parentText" presStyleLbl="node1" presStyleIdx="0" presStyleCnt="0">
        <dgm:presLayoutVars>
          <dgm:chMax val="0"/>
          <dgm:bulletEnabled val="1"/>
        </dgm:presLayoutVars>
      </dgm:prSet>
      <dgm:spPr/>
      <dgm:t>
        <a:bodyPr/>
        <a:lstStyle/>
        <a:p>
          <a:endParaRPr lang="en-AU"/>
        </a:p>
      </dgm:t>
    </dgm:pt>
    <dgm:pt modelId="{A311695A-D35E-44DA-83DB-063D263C7CAA}" type="pres">
      <dgm:prSet presAssocID="{CCC7FB06-0E1C-4002-8CD7-85D551B04F29}" presName="parentRect" presStyleLbl="alignNode1" presStyleIdx="0" presStyleCnt="4" custLinFactX="16482" custLinFactY="200000" custLinFactNeighborX="100000" custLinFactNeighborY="230481"/>
      <dgm:spPr/>
      <dgm:t>
        <a:bodyPr/>
        <a:lstStyle/>
        <a:p>
          <a:endParaRPr lang="en-AU"/>
        </a:p>
      </dgm:t>
    </dgm:pt>
    <dgm:pt modelId="{FFD828E0-9B19-421A-BD53-F685031EF0AD}" type="pres">
      <dgm:prSet presAssocID="{CCC7FB06-0E1C-4002-8CD7-85D551B04F29}" presName="adorn" presStyleLbl="fgAccFollowNode1" presStyleIdx="0" presStyleCnt="4" custLinFactX="132805" custLinFactY="194795" custLinFactNeighborX="200000" custLinFactNeighborY="200000"/>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t>
        <a:bodyPr/>
        <a:lstStyle/>
        <a:p>
          <a:endParaRPr lang="en-AU"/>
        </a:p>
      </dgm:t>
    </dgm:pt>
    <dgm:pt modelId="{DB0E203F-AFD3-425B-B5D2-30204F89E3F5}" type="pres">
      <dgm:prSet presAssocID="{C8BA37DE-0DED-47ED-ABC5-51B65215C6DB}" presName="sibTrans" presStyleLbl="sibTrans2D1" presStyleIdx="0" presStyleCnt="0"/>
      <dgm:spPr/>
      <dgm:t>
        <a:bodyPr/>
        <a:lstStyle/>
        <a:p>
          <a:endParaRPr lang="en-AU"/>
        </a:p>
      </dgm:t>
    </dgm:pt>
    <dgm:pt modelId="{447DA503-68AC-456B-92F6-B19B8AE5B899}" type="pres">
      <dgm:prSet presAssocID="{BF22B079-5EAA-4897-8ACA-B42AF226FD49}" presName="compNode" presStyleCnt="0"/>
      <dgm:spPr/>
    </dgm:pt>
    <dgm:pt modelId="{A129810C-ADF4-4841-9121-2F123BD2B181}" type="pres">
      <dgm:prSet presAssocID="{BF22B079-5EAA-4897-8ACA-B42AF226FD49}" presName="childRect" presStyleLbl="bgAcc1" presStyleIdx="1" presStyleCnt="4" custScaleY="171517">
        <dgm:presLayoutVars>
          <dgm:bulletEnabled val="1"/>
        </dgm:presLayoutVars>
      </dgm:prSet>
      <dgm:spPr/>
      <dgm:t>
        <a:bodyPr/>
        <a:lstStyle/>
        <a:p>
          <a:endParaRPr lang="en-AU"/>
        </a:p>
      </dgm:t>
    </dgm:pt>
    <dgm:pt modelId="{8ACB9FE0-5A41-4261-81E9-138E22B2FA13}" type="pres">
      <dgm:prSet presAssocID="{BF22B079-5EAA-4897-8ACA-B42AF226FD49}" presName="parentText" presStyleLbl="node1" presStyleIdx="0" presStyleCnt="0">
        <dgm:presLayoutVars>
          <dgm:chMax val="0"/>
          <dgm:bulletEnabled val="1"/>
        </dgm:presLayoutVars>
      </dgm:prSet>
      <dgm:spPr/>
      <dgm:t>
        <a:bodyPr/>
        <a:lstStyle/>
        <a:p>
          <a:endParaRPr lang="en-AU"/>
        </a:p>
      </dgm:t>
    </dgm:pt>
    <dgm:pt modelId="{7BE37DD2-5C80-4BE8-B641-278853C1BFC3}" type="pres">
      <dgm:prSet presAssocID="{BF22B079-5EAA-4897-8ACA-B42AF226FD49}" presName="parentRect" presStyleLbl="alignNode1" presStyleIdx="1" presStyleCnt="4" custLinFactNeighborX="-441" custLinFactNeighborY="82586"/>
      <dgm:spPr/>
      <dgm:t>
        <a:bodyPr/>
        <a:lstStyle/>
        <a:p>
          <a:endParaRPr lang="en-AU"/>
        </a:p>
      </dgm:t>
    </dgm:pt>
    <dgm:pt modelId="{FB284022-E69B-4AE2-929C-C30D301F9D04}" type="pres">
      <dgm:prSet presAssocID="{BF22B079-5EAA-4897-8ACA-B42AF226FD49}" presName="adorn" presStyleLbl="fgAccFollowNode1" presStyleIdx="1" presStyleCnt="4" custLinFactNeighborX="-1260" custLinFactNeighborY="75741"/>
      <dgm:spPr>
        <a:blipFill>
          <a:blip xmlns:r="http://schemas.openxmlformats.org/officeDocument/2006/relationships" r:embed="rId2">
            <a:extLst>
              <a:ext uri="{28A0092B-C50C-407E-A947-70E740481C1C}">
                <a14:useLocalDpi xmlns:a14="http://schemas.microsoft.com/office/drawing/2010/main" val="0"/>
              </a:ext>
            </a:extLst>
          </a:blip>
          <a:srcRect/>
          <a:stretch>
            <a:fillRect l="-38000" r="-38000"/>
          </a:stretch>
        </a:blipFill>
      </dgm:spPr>
    </dgm:pt>
    <dgm:pt modelId="{D0BEBB70-FBB1-40EF-BFB5-12E38902C230}" type="pres">
      <dgm:prSet presAssocID="{4286AB18-1C1D-40E3-9B24-1B776F6DFEFE}" presName="sibTrans" presStyleLbl="sibTrans2D1" presStyleIdx="0" presStyleCnt="0"/>
      <dgm:spPr/>
      <dgm:t>
        <a:bodyPr/>
        <a:lstStyle/>
        <a:p>
          <a:endParaRPr lang="en-AU"/>
        </a:p>
      </dgm:t>
    </dgm:pt>
    <dgm:pt modelId="{D97D8137-C0C5-4579-A247-0AAF83999BB8}" type="pres">
      <dgm:prSet presAssocID="{E7AA20C7-BA40-4E5B-84CF-019C39A8B11B}" presName="compNode" presStyleCnt="0"/>
      <dgm:spPr/>
    </dgm:pt>
    <dgm:pt modelId="{F75C2EAE-DF2E-4D04-B1E0-A6F4FDA50269}" type="pres">
      <dgm:prSet presAssocID="{E7AA20C7-BA40-4E5B-84CF-019C39A8B11B}" presName="childRect" presStyleLbl="bgAcc1" presStyleIdx="2" presStyleCnt="4" custLinFactNeighborY="56639">
        <dgm:presLayoutVars>
          <dgm:bulletEnabled val="1"/>
        </dgm:presLayoutVars>
      </dgm:prSet>
      <dgm:spPr/>
      <dgm:t>
        <a:bodyPr/>
        <a:lstStyle/>
        <a:p>
          <a:endParaRPr lang="en-AU"/>
        </a:p>
      </dgm:t>
    </dgm:pt>
    <dgm:pt modelId="{21CB9081-4EFB-4337-816F-AAC24BB94C94}" type="pres">
      <dgm:prSet presAssocID="{E7AA20C7-BA40-4E5B-84CF-019C39A8B11B}" presName="parentText" presStyleLbl="node1" presStyleIdx="0" presStyleCnt="0">
        <dgm:presLayoutVars>
          <dgm:chMax val="0"/>
          <dgm:bulletEnabled val="1"/>
        </dgm:presLayoutVars>
      </dgm:prSet>
      <dgm:spPr/>
      <dgm:t>
        <a:bodyPr/>
        <a:lstStyle/>
        <a:p>
          <a:endParaRPr lang="en-AU"/>
        </a:p>
      </dgm:t>
    </dgm:pt>
    <dgm:pt modelId="{9A910FA8-341D-43CD-9C95-E0D9D93AA69B}" type="pres">
      <dgm:prSet presAssocID="{E7AA20C7-BA40-4E5B-84CF-019C39A8B11B}" presName="parentRect" presStyleLbl="alignNode1" presStyleIdx="2" presStyleCnt="4" custLinFactY="31710" custLinFactNeighborY="100000"/>
      <dgm:spPr/>
      <dgm:t>
        <a:bodyPr/>
        <a:lstStyle/>
        <a:p>
          <a:endParaRPr lang="en-AU"/>
        </a:p>
      </dgm:t>
    </dgm:pt>
    <dgm:pt modelId="{BF1EB074-F9CD-45A6-A4AF-A1C255ADA3B8}" type="pres">
      <dgm:prSet presAssocID="{E7AA20C7-BA40-4E5B-84CF-019C39A8B11B}" presName="adorn" presStyleLbl="fgAccFollowNode1" presStyleIdx="2" presStyleCnt="4" custLinFactY="20792" custLinFactNeighborY="10000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dgm:spPr>
    </dgm:pt>
    <dgm:pt modelId="{B378118C-42C7-4581-870E-35AEF62F69BB}" type="pres">
      <dgm:prSet presAssocID="{5005351C-EA44-4DFF-AFDB-1B5D05038A97}" presName="sibTrans" presStyleLbl="sibTrans2D1" presStyleIdx="0" presStyleCnt="0"/>
      <dgm:spPr/>
      <dgm:t>
        <a:bodyPr/>
        <a:lstStyle/>
        <a:p>
          <a:endParaRPr lang="en-AU"/>
        </a:p>
      </dgm:t>
    </dgm:pt>
    <dgm:pt modelId="{7563C36E-9A81-430E-B8EC-A93ACEFA694F}" type="pres">
      <dgm:prSet presAssocID="{9155428D-B2B3-41F2-B7ED-BA54DD27027D}" presName="compNode" presStyleCnt="0"/>
      <dgm:spPr/>
    </dgm:pt>
    <dgm:pt modelId="{3D778494-F7A6-4D22-91BE-7FF44DF4823B}" type="pres">
      <dgm:prSet presAssocID="{9155428D-B2B3-41F2-B7ED-BA54DD27027D}" presName="childRect" presStyleLbl="bgAcc1" presStyleIdx="3" presStyleCnt="4" custLinFactX="-22663" custLinFactY="-52708" custLinFactNeighborX="-100000" custLinFactNeighborY="-100000">
        <dgm:presLayoutVars>
          <dgm:bulletEnabled val="1"/>
        </dgm:presLayoutVars>
      </dgm:prSet>
      <dgm:spPr/>
      <dgm:t>
        <a:bodyPr/>
        <a:lstStyle/>
        <a:p>
          <a:endParaRPr lang="en-AU"/>
        </a:p>
      </dgm:t>
    </dgm:pt>
    <dgm:pt modelId="{00AC359B-1914-4351-8473-73EEAA2D52F9}" type="pres">
      <dgm:prSet presAssocID="{9155428D-B2B3-41F2-B7ED-BA54DD27027D}" presName="parentText" presStyleLbl="node1" presStyleIdx="0" presStyleCnt="0">
        <dgm:presLayoutVars>
          <dgm:chMax val="0"/>
          <dgm:bulletEnabled val="1"/>
        </dgm:presLayoutVars>
      </dgm:prSet>
      <dgm:spPr/>
      <dgm:t>
        <a:bodyPr/>
        <a:lstStyle/>
        <a:p>
          <a:endParaRPr lang="en-AU"/>
        </a:p>
      </dgm:t>
    </dgm:pt>
    <dgm:pt modelId="{2EE9D797-8D48-4B74-ACC8-AA5A142DF783}" type="pres">
      <dgm:prSet presAssocID="{9155428D-B2B3-41F2-B7ED-BA54DD27027D}" presName="parentRect" presStyleLbl="alignNode1" presStyleIdx="3" presStyleCnt="4" custLinFactX="-22663" custLinFactY="-155135" custLinFactNeighborX="-100000" custLinFactNeighborY="-200000"/>
      <dgm:spPr/>
      <dgm:t>
        <a:bodyPr/>
        <a:lstStyle/>
        <a:p>
          <a:endParaRPr lang="en-AU"/>
        </a:p>
      </dgm:t>
    </dgm:pt>
    <dgm:pt modelId="{82128033-4F22-445B-BA70-AFD4DDEA331C}" type="pres">
      <dgm:prSet presAssocID="{9155428D-B2B3-41F2-B7ED-BA54DD27027D}" presName="adorn" presStyleLbl="fgAccFollowNode1" presStyleIdx="3" presStyleCnt="4" custLinFactX="-150465" custLinFactY="-125695" custLinFactNeighborX="-200000" custLinFactNeighborY="-200000"/>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t>
        <a:bodyPr/>
        <a:lstStyle/>
        <a:p>
          <a:endParaRPr lang="en-AU"/>
        </a:p>
      </dgm:t>
    </dgm:pt>
  </dgm:ptLst>
  <dgm:cxnLst>
    <dgm:cxn modelId="{8F2ED947-03E0-47E6-BA2E-4FBF3BF86A07}" type="presOf" srcId="{8291565B-D67A-416C-BCC0-2A79950E0543}" destId="{3D778494-F7A6-4D22-91BE-7FF44DF4823B}" srcOrd="0" destOrd="2" presId="urn:microsoft.com/office/officeart/2005/8/layout/bList2"/>
    <dgm:cxn modelId="{FC182F88-27BE-41D2-B5EE-BC331134E708}" type="presOf" srcId="{1215B15A-3348-4E65-89F7-2C352CF58335}" destId="{A129810C-ADF4-4841-9121-2F123BD2B181}" srcOrd="0" destOrd="4" presId="urn:microsoft.com/office/officeart/2005/8/layout/bList2"/>
    <dgm:cxn modelId="{1328FC5C-7680-4494-90BA-B313375D928E}" srcId="{9155428D-B2B3-41F2-B7ED-BA54DD27027D}" destId="{EB1B472D-7357-4062-8E20-937CCFE85C5C}" srcOrd="1" destOrd="0" parTransId="{30AE1997-4012-4ABF-A966-00EA018E3BF4}" sibTransId="{D9C2A198-CEBE-4E5E-BDAF-1754CBE7FDDA}"/>
    <dgm:cxn modelId="{D6588F10-2D7B-446F-9B5A-79AD758C439F}" srcId="{BF22B079-5EAA-4897-8ACA-B42AF226FD49}" destId="{A63E7CAF-B209-4937-AC3A-0B8940D5127C}" srcOrd="0" destOrd="0" parTransId="{8CACA9C0-F6EA-4178-9EA3-9536C9D2465A}" sibTransId="{DC4533E5-E677-42BC-8F0A-8A703612620D}"/>
    <dgm:cxn modelId="{77701247-6E9C-4178-BF46-3FD68814488F}" type="presOf" srcId="{A0B1E870-F24D-45EA-9ECD-C6F5A652C3AA}" destId="{A129810C-ADF4-4841-9121-2F123BD2B181}" srcOrd="0" destOrd="3" presId="urn:microsoft.com/office/officeart/2005/8/layout/bList2"/>
    <dgm:cxn modelId="{F84DCA98-E723-41C1-AA80-578AA373F7DF}" srcId="{BF22B079-5EAA-4897-8ACA-B42AF226FD49}" destId="{B12D4771-6BCF-4FE9-A20D-9C2C37B9BA00}" srcOrd="2" destOrd="0" parTransId="{0E6218C0-EBF6-46EC-9274-56190E1A1D63}" sibTransId="{32DDB2DE-61E4-4BB1-B173-8D141B193DD2}"/>
    <dgm:cxn modelId="{4274E260-E3B6-4E96-8619-C814DDC29D52}" type="presOf" srcId="{C8BA37DE-0DED-47ED-ABC5-51B65215C6DB}" destId="{DB0E203F-AFD3-425B-B5D2-30204F89E3F5}" srcOrd="0" destOrd="0" presId="urn:microsoft.com/office/officeart/2005/8/layout/bList2"/>
    <dgm:cxn modelId="{996765A2-41AB-49D4-B7F7-68715FF110E3}" type="presOf" srcId="{EAC1C320-1165-40F0-931A-33CD6FD9C068}" destId="{F75C2EAE-DF2E-4D04-B1E0-A6F4FDA50269}" srcOrd="0" destOrd="0" presId="urn:microsoft.com/office/officeart/2005/8/layout/bList2"/>
    <dgm:cxn modelId="{CDECEE50-F50C-4064-A996-978EB6DE7223}" type="presOf" srcId="{BF22B079-5EAA-4897-8ACA-B42AF226FD49}" destId="{7BE37DD2-5C80-4BE8-B641-278853C1BFC3}" srcOrd="1" destOrd="0" presId="urn:microsoft.com/office/officeart/2005/8/layout/bList2"/>
    <dgm:cxn modelId="{99C9C4B3-E33C-4D94-9CA4-81329F35B935}" srcId="{9155428D-B2B3-41F2-B7ED-BA54DD27027D}" destId="{8291565B-D67A-416C-BCC0-2A79950E0543}" srcOrd="2" destOrd="0" parTransId="{C969B2C1-4F41-4CEC-8357-36A2FCEB4B9F}" sibTransId="{2D690641-4958-4B3B-82DD-AF842B24CB5B}"/>
    <dgm:cxn modelId="{5E87F5C0-6535-4233-A0F8-39D064D6E8CB}" type="presOf" srcId="{EB1B472D-7357-4062-8E20-937CCFE85C5C}" destId="{3D778494-F7A6-4D22-91BE-7FF44DF4823B}" srcOrd="0" destOrd="1" presId="urn:microsoft.com/office/officeart/2005/8/layout/bList2"/>
    <dgm:cxn modelId="{5D6ED781-EA1C-461E-BD09-37E1603235D1}" srcId="{0AE08CC1-0544-4486-955B-AE15369C4660}" destId="{CCC7FB06-0E1C-4002-8CD7-85D551B04F29}" srcOrd="0" destOrd="0" parTransId="{7868DED4-B598-4228-A338-ADBD8803BF81}" sibTransId="{C8BA37DE-0DED-47ED-ABC5-51B65215C6DB}"/>
    <dgm:cxn modelId="{954B80FC-6DC6-4344-996A-CE289CE06A76}" srcId="{BF22B079-5EAA-4897-8ACA-B42AF226FD49}" destId="{1215B15A-3348-4E65-89F7-2C352CF58335}" srcOrd="4" destOrd="0" parTransId="{0373A439-2558-417D-B1AF-32A668032937}" sibTransId="{22E1B9D5-EB63-48D6-AF5F-69FCEAD82DD0}"/>
    <dgm:cxn modelId="{2E02662C-96A4-4F70-B064-3DB3C2F30E2B}" srcId="{E7AA20C7-BA40-4E5B-84CF-019C39A8B11B}" destId="{5B30A55D-DC77-4C29-9172-FAC8CE2CBC85}" srcOrd="2" destOrd="0" parTransId="{6B33909F-0937-4BAF-9680-DA95F28FDF6A}" sibTransId="{8777375C-19BC-448F-8ADA-65A3D4C75B8B}"/>
    <dgm:cxn modelId="{9D5D4535-65F6-4FE2-8AC9-051D8D9E4C98}" type="presOf" srcId="{9155428D-B2B3-41F2-B7ED-BA54DD27027D}" destId="{00AC359B-1914-4351-8473-73EEAA2D52F9}" srcOrd="0" destOrd="0" presId="urn:microsoft.com/office/officeart/2005/8/layout/bList2"/>
    <dgm:cxn modelId="{BB410D50-A4B5-446D-AD36-983D7BBC23AC}" srcId="{BF22B079-5EAA-4897-8ACA-B42AF226FD49}" destId="{04E7E4A4-9AEF-42FD-97E3-7FA9B6F83F49}" srcOrd="5" destOrd="0" parTransId="{25F88ABA-7C19-4A8E-B57F-166D315651F2}" sibTransId="{3845E73A-7974-4C01-87DD-04B66E154FB6}"/>
    <dgm:cxn modelId="{3049CE8A-0BFA-4EDC-BA51-B0DEBB2A575B}" srcId="{E7AA20C7-BA40-4E5B-84CF-019C39A8B11B}" destId="{EAC1C320-1165-40F0-931A-33CD6FD9C068}" srcOrd="0" destOrd="0" parTransId="{04CDDFE0-4E96-479C-B986-66E2EA7F6DCD}" sibTransId="{27EB83FA-E40E-4686-B905-F6968C3C7B08}"/>
    <dgm:cxn modelId="{36BDC0D0-3A2F-4EE7-8F5D-EBBCAFB1E6D8}" type="presOf" srcId="{9155428D-B2B3-41F2-B7ED-BA54DD27027D}" destId="{2EE9D797-8D48-4B74-ACC8-AA5A142DF783}" srcOrd="1" destOrd="0" presId="urn:microsoft.com/office/officeart/2005/8/layout/bList2"/>
    <dgm:cxn modelId="{6A4A3FDF-786E-4D8B-A9AE-53A5296D0B2A}" type="presOf" srcId="{BF22B079-5EAA-4897-8ACA-B42AF226FD49}" destId="{8ACB9FE0-5A41-4261-81E9-138E22B2FA13}" srcOrd="0" destOrd="0" presId="urn:microsoft.com/office/officeart/2005/8/layout/bList2"/>
    <dgm:cxn modelId="{9C21D89A-AB54-4643-BA34-41CEDAA7DDCD}" srcId="{BF22B079-5EAA-4897-8ACA-B42AF226FD49}" destId="{A0B1E870-F24D-45EA-9ECD-C6F5A652C3AA}" srcOrd="3" destOrd="0" parTransId="{8E57B74F-A796-4381-90D4-1C234630AC1D}" sibTransId="{015B9F91-53CB-4A94-B968-CD05F5580C05}"/>
    <dgm:cxn modelId="{6621B1D3-7FD2-4A0F-9F5A-F1D6902B18F1}" srcId="{0AE08CC1-0544-4486-955B-AE15369C4660}" destId="{9155428D-B2B3-41F2-B7ED-BA54DD27027D}" srcOrd="3" destOrd="0" parTransId="{C7AB9BFB-7060-475C-9616-610C02E875DF}" sibTransId="{D25E00B3-3DDF-4CA3-B103-03BF813AC51E}"/>
    <dgm:cxn modelId="{982F0225-DFEE-42CF-89AB-20722AF5B04F}" type="presOf" srcId="{CCC7FB06-0E1C-4002-8CD7-85D551B04F29}" destId="{A311695A-D35E-44DA-83DB-063D263C7CAA}" srcOrd="1" destOrd="0" presId="urn:microsoft.com/office/officeart/2005/8/layout/bList2"/>
    <dgm:cxn modelId="{4C8AA178-856D-4A4B-8AC8-3B615F492EB5}" type="presOf" srcId="{E99BA54A-F887-4F32-8C09-3C7035D86002}" destId="{F75C2EAE-DF2E-4D04-B1E0-A6F4FDA50269}" srcOrd="0" destOrd="1" presId="urn:microsoft.com/office/officeart/2005/8/layout/bList2"/>
    <dgm:cxn modelId="{F96E0341-33EC-4BD9-8190-9A289A6C6586}" type="presOf" srcId="{93AE625E-1749-44CB-92E8-943C5403776A}" destId="{912339E9-B409-4C74-8F00-37619B564E93}" srcOrd="0" destOrd="0" presId="urn:microsoft.com/office/officeart/2005/8/layout/bList2"/>
    <dgm:cxn modelId="{37A836ED-E376-447E-B6DD-24A4069FE90F}" srcId="{E7AA20C7-BA40-4E5B-84CF-019C39A8B11B}" destId="{E99BA54A-F887-4F32-8C09-3C7035D86002}" srcOrd="1" destOrd="0" parTransId="{3FEF41A7-C7C8-4D9F-8445-CA0B40EDB1D6}" sibTransId="{3451075E-01F2-4AC7-9FEB-6811164D6B1C}"/>
    <dgm:cxn modelId="{12E9E72A-2C53-49E9-9755-0A6FFDB6AA8F}" srcId="{9155428D-B2B3-41F2-B7ED-BA54DD27027D}" destId="{ABB5F3BF-0B6B-4439-B531-47DE17696CDE}" srcOrd="0" destOrd="0" parTransId="{5E437C0C-CFAA-40C9-AF27-7AC59BF63F2C}" sibTransId="{E7D4519A-3EAC-4060-9E3D-8787E508016B}"/>
    <dgm:cxn modelId="{7A489D62-9F29-437F-848F-AF401E9FE676}" type="presOf" srcId="{4286AB18-1C1D-40E3-9B24-1B776F6DFEFE}" destId="{D0BEBB70-FBB1-40EF-BFB5-12E38902C230}" srcOrd="0" destOrd="0" presId="urn:microsoft.com/office/officeart/2005/8/layout/bList2"/>
    <dgm:cxn modelId="{B5753979-E690-409F-B2B6-28C6E82BEAD3}" type="presOf" srcId="{3A401CFA-DE81-494B-A2F8-2E1ADC7CDD78}" destId="{A129810C-ADF4-4841-9121-2F123BD2B181}" srcOrd="0" destOrd="1" presId="urn:microsoft.com/office/officeart/2005/8/layout/bList2"/>
    <dgm:cxn modelId="{3C704C60-2C86-4A13-9A3B-F42641BC07E8}" srcId="{CCC7FB06-0E1C-4002-8CD7-85D551B04F29}" destId="{93AE625E-1749-44CB-92E8-943C5403776A}" srcOrd="0" destOrd="0" parTransId="{0FD1B3F6-3C55-4A0B-B340-168DD1E6F46B}" sibTransId="{34FAAF0B-9483-4127-98A1-7BC2C6BF0ACF}"/>
    <dgm:cxn modelId="{9702D4A6-F99C-4630-A569-E0B508C93352}" type="presOf" srcId="{5005351C-EA44-4DFF-AFDB-1B5D05038A97}" destId="{B378118C-42C7-4581-870E-35AEF62F69BB}" srcOrd="0" destOrd="0" presId="urn:microsoft.com/office/officeart/2005/8/layout/bList2"/>
    <dgm:cxn modelId="{E039FCE2-EB89-4C5F-A7D8-02FBA23D6BB0}" type="presOf" srcId="{5B30A55D-DC77-4C29-9172-FAC8CE2CBC85}" destId="{F75C2EAE-DF2E-4D04-B1E0-A6F4FDA50269}" srcOrd="0" destOrd="2" presId="urn:microsoft.com/office/officeart/2005/8/layout/bList2"/>
    <dgm:cxn modelId="{24FD6B75-C0D2-4245-AA5F-C765EE20BA1D}" type="presOf" srcId="{E7AA20C7-BA40-4E5B-84CF-019C39A8B11B}" destId="{21CB9081-4EFB-4337-816F-AAC24BB94C94}" srcOrd="0" destOrd="0" presId="urn:microsoft.com/office/officeart/2005/8/layout/bList2"/>
    <dgm:cxn modelId="{0BDAA398-FE07-45AD-9F23-594EC50E7F3D}" srcId="{0AE08CC1-0544-4486-955B-AE15369C4660}" destId="{E7AA20C7-BA40-4E5B-84CF-019C39A8B11B}" srcOrd="2" destOrd="0" parTransId="{1664E0F9-8902-4525-926F-2D337323E767}" sibTransId="{5005351C-EA44-4DFF-AFDB-1B5D05038A97}"/>
    <dgm:cxn modelId="{BF5A33A9-7BFC-4AAF-8DF3-C8380A660414}" type="presOf" srcId="{04E7E4A4-9AEF-42FD-97E3-7FA9B6F83F49}" destId="{A129810C-ADF4-4841-9121-2F123BD2B181}" srcOrd="0" destOrd="5" presId="urn:microsoft.com/office/officeart/2005/8/layout/bList2"/>
    <dgm:cxn modelId="{5C154D45-EC32-4268-A1DE-13D8FAC91BBB}" srcId="{BF22B079-5EAA-4897-8ACA-B42AF226FD49}" destId="{3A401CFA-DE81-494B-A2F8-2E1ADC7CDD78}" srcOrd="1" destOrd="0" parTransId="{38B8986E-85FF-4D50-B295-B35F7F0D9EAD}" sibTransId="{8D1975D1-A8B9-4E60-B821-C01CB11148BF}"/>
    <dgm:cxn modelId="{BB74CCA9-854D-4BFF-8915-9569059617DB}" type="presOf" srcId="{CCC7FB06-0E1C-4002-8CD7-85D551B04F29}" destId="{2B9E1226-B744-469A-B888-015F918DB4DC}" srcOrd="0" destOrd="0" presId="urn:microsoft.com/office/officeart/2005/8/layout/bList2"/>
    <dgm:cxn modelId="{32B41E0C-E71A-405C-BB24-85830D7C4AFC}" type="presOf" srcId="{B12D4771-6BCF-4FE9-A20D-9C2C37B9BA00}" destId="{A129810C-ADF4-4841-9121-2F123BD2B181}" srcOrd="0" destOrd="2" presId="urn:microsoft.com/office/officeart/2005/8/layout/bList2"/>
    <dgm:cxn modelId="{ED50089F-D12A-4C1F-8234-B52134E4A8CF}" type="presOf" srcId="{E7AA20C7-BA40-4E5B-84CF-019C39A8B11B}" destId="{9A910FA8-341D-43CD-9C95-E0D9D93AA69B}" srcOrd="1" destOrd="0" presId="urn:microsoft.com/office/officeart/2005/8/layout/bList2"/>
    <dgm:cxn modelId="{A6601D47-D2C1-4F10-9017-E76D5CAB1C05}" type="presOf" srcId="{ABB5F3BF-0B6B-4439-B531-47DE17696CDE}" destId="{3D778494-F7A6-4D22-91BE-7FF44DF4823B}" srcOrd="0" destOrd="0" presId="urn:microsoft.com/office/officeart/2005/8/layout/bList2"/>
    <dgm:cxn modelId="{C298324B-1F33-47CE-AA97-78EF492154D4}" type="presOf" srcId="{0AE08CC1-0544-4486-955B-AE15369C4660}" destId="{509C7E6D-8E69-41F3-99F0-631F7241D778}" srcOrd="0" destOrd="0" presId="urn:microsoft.com/office/officeart/2005/8/layout/bList2"/>
    <dgm:cxn modelId="{661081AD-5280-46E1-A37A-2EA20FF26063}" type="presOf" srcId="{A63E7CAF-B209-4937-AC3A-0B8940D5127C}" destId="{A129810C-ADF4-4841-9121-2F123BD2B181}" srcOrd="0" destOrd="0" presId="urn:microsoft.com/office/officeart/2005/8/layout/bList2"/>
    <dgm:cxn modelId="{7BCF98E5-BF55-4356-802B-C24454CF33F1}" srcId="{0AE08CC1-0544-4486-955B-AE15369C4660}" destId="{BF22B079-5EAA-4897-8ACA-B42AF226FD49}" srcOrd="1" destOrd="0" parTransId="{B1E0A705-923B-4BD8-822F-3AD1ED219E78}" sibTransId="{4286AB18-1C1D-40E3-9B24-1B776F6DFEFE}"/>
    <dgm:cxn modelId="{D6923E0E-79AA-4936-985B-281946EB37DB}" type="presParOf" srcId="{509C7E6D-8E69-41F3-99F0-631F7241D778}" destId="{DE6AE273-F576-4AD9-B9FF-F87FFD5A2072}" srcOrd="0" destOrd="0" presId="urn:microsoft.com/office/officeart/2005/8/layout/bList2"/>
    <dgm:cxn modelId="{CC4C80A3-C490-4B34-9480-2289DBDFC511}" type="presParOf" srcId="{DE6AE273-F576-4AD9-B9FF-F87FFD5A2072}" destId="{912339E9-B409-4C74-8F00-37619B564E93}" srcOrd="0" destOrd="0" presId="urn:microsoft.com/office/officeart/2005/8/layout/bList2"/>
    <dgm:cxn modelId="{37280304-1AD3-4012-B27D-AB970DC9C897}" type="presParOf" srcId="{DE6AE273-F576-4AD9-B9FF-F87FFD5A2072}" destId="{2B9E1226-B744-469A-B888-015F918DB4DC}" srcOrd="1" destOrd="0" presId="urn:microsoft.com/office/officeart/2005/8/layout/bList2"/>
    <dgm:cxn modelId="{17741BCB-71C3-4C30-978E-7209072BDB80}" type="presParOf" srcId="{DE6AE273-F576-4AD9-B9FF-F87FFD5A2072}" destId="{A311695A-D35E-44DA-83DB-063D263C7CAA}" srcOrd="2" destOrd="0" presId="urn:microsoft.com/office/officeart/2005/8/layout/bList2"/>
    <dgm:cxn modelId="{BC2EA44E-4752-4DDE-A45B-88BBAFE2BCFD}" type="presParOf" srcId="{DE6AE273-F576-4AD9-B9FF-F87FFD5A2072}" destId="{FFD828E0-9B19-421A-BD53-F685031EF0AD}" srcOrd="3" destOrd="0" presId="urn:microsoft.com/office/officeart/2005/8/layout/bList2"/>
    <dgm:cxn modelId="{4F90720D-4C68-4F5C-AD2F-307584E49E0C}" type="presParOf" srcId="{509C7E6D-8E69-41F3-99F0-631F7241D778}" destId="{DB0E203F-AFD3-425B-B5D2-30204F89E3F5}" srcOrd="1" destOrd="0" presId="urn:microsoft.com/office/officeart/2005/8/layout/bList2"/>
    <dgm:cxn modelId="{08E53261-2217-4C71-85FC-25FD3C8FE9DF}" type="presParOf" srcId="{509C7E6D-8E69-41F3-99F0-631F7241D778}" destId="{447DA503-68AC-456B-92F6-B19B8AE5B899}" srcOrd="2" destOrd="0" presId="urn:microsoft.com/office/officeart/2005/8/layout/bList2"/>
    <dgm:cxn modelId="{34FB9704-E2B1-4C85-AE2F-C57DEDE90467}" type="presParOf" srcId="{447DA503-68AC-456B-92F6-B19B8AE5B899}" destId="{A129810C-ADF4-4841-9121-2F123BD2B181}" srcOrd="0" destOrd="0" presId="urn:microsoft.com/office/officeart/2005/8/layout/bList2"/>
    <dgm:cxn modelId="{DCD5C973-9707-43BC-A67B-5FCEC4313B76}" type="presParOf" srcId="{447DA503-68AC-456B-92F6-B19B8AE5B899}" destId="{8ACB9FE0-5A41-4261-81E9-138E22B2FA13}" srcOrd="1" destOrd="0" presId="urn:microsoft.com/office/officeart/2005/8/layout/bList2"/>
    <dgm:cxn modelId="{50F3A130-E335-4400-B7D5-A9CBF3CAD60B}" type="presParOf" srcId="{447DA503-68AC-456B-92F6-B19B8AE5B899}" destId="{7BE37DD2-5C80-4BE8-B641-278853C1BFC3}" srcOrd="2" destOrd="0" presId="urn:microsoft.com/office/officeart/2005/8/layout/bList2"/>
    <dgm:cxn modelId="{97D89003-2296-4096-A556-FDEE7A6D3A6F}" type="presParOf" srcId="{447DA503-68AC-456B-92F6-B19B8AE5B899}" destId="{FB284022-E69B-4AE2-929C-C30D301F9D04}" srcOrd="3" destOrd="0" presId="urn:microsoft.com/office/officeart/2005/8/layout/bList2"/>
    <dgm:cxn modelId="{52F637DA-BEEF-44F6-BD1A-61134E96BB81}" type="presParOf" srcId="{509C7E6D-8E69-41F3-99F0-631F7241D778}" destId="{D0BEBB70-FBB1-40EF-BFB5-12E38902C230}" srcOrd="3" destOrd="0" presId="urn:microsoft.com/office/officeart/2005/8/layout/bList2"/>
    <dgm:cxn modelId="{8134AEEA-5B66-4A76-A3E3-A8E33C0D4E64}" type="presParOf" srcId="{509C7E6D-8E69-41F3-99F0-631F7241D778}" destId="{D97D8137-C0C5-4579-A247-0AAF83999BB8}" srcOrd="4" destOrd="0" presId="urn:microsoft.com/office/officeart/2005/8/layout/bList2"/>
    <dgm:cxn modelId="{FF3AD894-F4ED-4160-B729-5389EE80B230}" type="presParOf" srcId="{D97D8137-C0C5-4579-A247-0AAF83999BB8}" destId="{F75C2EAE-DF2E-4D04-B1E0-A6F4FDA50269}" srcOrd="0" destOrd="0" presId="urn:microsoft.com/office/officeart/2005/8/layout/bList2"/>
    <dgm:cxn modelId="{0145B184-4E89-4691-9217-4B02A8B0480F}" type="presParOf" srcId="{D97D8137-C0C5-4579-A247-0AAF83999BB8}" destId="{21CB9081-4EFB-4337-816F-AAC24BB94C94}" srcOrd="1" destOrd="0" presId="urn:microsoft.com/office/officeart/2005/8/layout/bList2"/>
    <dgm:cxn modelId="{053B2349-0A0F-4F2C-9C2E-3F239973888A}" type="presParOf" srcId="{D97D8137-C0C5-4579-A247-0AAF83999BB8}" destId="{9A910FA8-341D-43CD-9C95-E0D9D93AA69B}" srcOrd="2" destOrd="0" presId="urn:microsoft.com/office/officeart/2005/8/layout/bList2"/>
    <dgm:cxn modelId="{9774328F-AB1B-42E4-8D6B-5CF2D74B8ECA}" type="presParOf" srcId="{D97D8137-C0C5-4579-A247-0AAF83999BB8}" destId="{BF1EB074-F9CD-45A6-A4AF-A1C255ADA3B8}" srcOrd="3" destOrd="0" presId="urn:microsoft.com/office/officeart/2005/8/layout/bList2"/>
    <dgm:cxn modelId="{CC7FE472-D561-4487-BFD0-C6A9C8962C7B}" type="presParOf" srcId="{509C7E6D-8E69-41F3-99F0-631F7241D778}" destId="{B378118C-42C7-4581-870E-35AEF62F69BB}" srcOrd="5" destOrd="0" presId="urn:microsoft.com/office/officeart/2005/8/layout/bList2"/>
    <dgm:cxn modelId="{FC8AE95D-8790-458D-8533-27DC74AC420C}" type="presParOf" srcId="{509C7E6D-8E69-41F3-99F0-631F7241D778}" destId="{7563C36E-9A81-430E-B8EC-A93ACEFA694F}" srcOrd="6" destOrd="0" presId="urn:microsoft.com/office/officeart/2005/8/layout/bList2"/>
    <dgm:cxn modelId="{2D99D12B-E983-42CF-AC53-87309D40852D}" type="presParOf" srcId="{7563C36E-9A81-430E-B8EC-A93ACEFA694F}" destId="{3D778494-F7A6-4D22-91BE-7FF44DF4823B}" srcOrd="0" destOrd="0" presId="urn:microsoft.com/office/officeart/2005/8/layout/bList2"/>
    <dgm:cxn modelId="{91661C65-BEB0-4AA6-B82B-3A414DFD8CE9}" type="presParOf" srcId="{7563C36E-9A81-430E-B8EC-A93ACEFA694F}" destId="{00AC359B-1914-4351-8473-73EEAA2D52F9}" srcOrd="1" destOrd="0" presId="urn:microsoft.com/office/officeart/2005/8/layout/bList2"/>
    <dgm:cxn modelId="{E50FDB77-F10D-48C1-BD8A-CF84E85BE173}" type="presParOf" srcId="{7563C36E-9A81-430E-B8EC-A93ACEFA694F}" destId="{2EE9D797-8D48-4B74-ACC8-AA5A142DF783}" srcOrd="2" destOrd="0" presId="urn:microsoft.com/office/officeart/2005/8/layout/bList2"/>
    <dgm:cxn modelId="{D3C151EF-59E4-4FFC-B9C0-AFEA1B8DB80F}" type="presParOf" srcId="{7563C36E-9A81-430E-B8EC-A93ACEFA694F}" destId="{82128033-4F22-445B-BA70-AFD4DDEA331C}"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D4FA0D-D580-464C-A22C-AEC86531563E}"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en-AU"/>
        </a:p>
      </dgm:t>
    </dgm:pt>
    <dgm:pt modelId="{131C9C1C-083B-43C3-8C38-34A241A30984}">
      <dgm:prSet custT="1"/>
      <dgm:spPr>
        <a:solidFill>
          <a:schemeClr val="accent3">
            <a:lumMod val="75000"/>
          </a:schemeClr>
        </a:solidFill>
        <a:ln>
          <a:solidFill>
            <a:schemeClr val="accent3">
              <a:lumMod val="75000"/>
            </a:schemeClr>
          </a:solidFill>
        </a:ln>
      </dgm:spPr>
      <dgm:t>
        <a:bodyPr/>
        <a:lstStyle/>
        <a:p>
          <a:r>
            <a:rPr lang="en-AU" sz="2000" dirty="0" smtClean="0"/>
            <a:t>Innovation Statement</a:t>
          </a:r>
          <a:endParaRPr lang="en-AU" sz="2000" dirty="0"/>
        </a:p>
      </dgm:t>
    </dgm:pt>
    <dgm:pt modelId="{099DB8B1-18B0-4698-9B5C-56028FE80FA4}" type="parTrans" cxnId="{D4DEF292-5B4D-47A2-9DAD-0046D3959BE1}">
      <dgm:prSet/>
      <dgm:spPr/>
      <dgm:t>
        <a:bodyPr/>
        <a:lstStyle/>
        <a:p>
          <a:endParaRPr lang="en-AU"/>
        </a:p>
      </dgm:t>
    </dgm:pt>
    <dgm:pt modelId="{6355C1BF-2FF4-42FA-8616-DE5B28895907}" type="sibTrans" cxnId="{D4DEF292-5B4D-47A2-9DAD-0046D3959BE1}">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t>
        <a:bodyPr/>
        <a:lstStyle/>
        <a:p>
          <a:endParaRPr lang="en-AU"/>
        </a:p>
      </dgm:t>
    </dgm:pt>
    <dgm:pt modelId="{BD620228-9BB5-45C8-B417-089CB1227FB6}">
      <dgm:prSet custT="1"/>
      <dgm:spPr>
        <a:solidFill>
          <a:schemeClr val="accent3">
            <a:lumMod val="75000"/>
          </a:schemeClr>
        </a:solidFill>
        <a:ln>
          <a:solidFill>
            <a:schemeClr val="accent3">
              <a:lumMod val="75000"/>
            </a:schemeClr>
          </a:solidFill>
        </a:ln>
      </dgm:spPr>
      <dgm:t>
        <a:bodyPr/>
        <a:lstStyle/>
        <a:p>
          <a:r>
            <a:rPr lang="en-AU" sz="2000" smtClean="0"/>
            <a:t>Statutory </a:t>
          </a:r>
          <a:r>
            <a:rPr lang="en-AU" sz="2000" dirty="0" smtClean="0"/>
            <a:t>Remedial Power</a:t>
          </a:r>
          <a:endParaRPr lang="en-AU" sz="2000" dirty="0"/>
        </a:p>
      </dgm:t>
    </dgm:pt>
    <dgm:pt modelId="{00F30325-51AC-4E36-A6B2-EF4832928308}" type="parTrans" cxnId="{673497FC-B6BF-4407-A42F-95404269E820}">
      <dgm:prSet/>
      <dgm:spPr/>
      <dgm:t>
        <a:bodyPr/>
        <a:lstStyle/>
        <a:p>
          <a:endParaRPr lang="en-AU"/>
        </a:p>
      </dgm:t>
    </dgm:pt>
    <dgm:pt modelId="{46AA1E95-8BB5-4CEF-A547-A164EFE6CC4A}" type="sibTrans" cxnId="{673497FC-B6BF-4407-A42F-95404269E820}">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t>
        <a:bodyPr/>
        <a:lstStyle/>
        <a:p>
          <a:endParaRPr lang="en-AU"/>
        </a:p>
      </dgm:t>
    </dgm:pt>
    <dgm:pt modelId="{3F152488-A8D0-4971-A80D-9141BB31A325}">
      <dgm:prSet custT="1"/>
      <dgm:spPr>
        <a:solidFill>
          <a:schemeClr val="accent3">
            <a:lumMod val="75000"/>
          </a:schemeClr>
        </a:solidFill>
        <a:ln>
          <a:solidFill>
            <a:schemeClr val="accent3">
              <a:lumMod val="75000"/>
            </a:schemeClr>
          </a:solidFill>
        </a:ln>
      </dgm:spPr>
      <dgm:t>
        <a:bodyPr/>
        <a:lstStyle/>
        <a:p>
          <a:r>
            <a:rPr lang="en-AU" sz="2000" dirty="0" smtClean="0"/>
            <a:t>R&amp;D review</a:t>
          </a:r>
          <a:endParaRPr lang="en-AU" sz="2000" dirty="0"/>
        </a:p>
      </dgm:t>
    </dgm:pt>
    <dgm:pt modelId="{F5AC18CB-0B6A-4943-8689-C023864C3930}" type="parTrans" cxnId="{661BF770-3CF1-4A90-8EB1-E4FC06907331}">
      <dgm:prSet/>
      <dgm:spPr/>
      <dgm:t>
        <a:bodyPr/>
        <a:lstStyle/>
        <a:p>
          <a:endParaRPr lang="en-AU"/>
        </a:p>
      </dgm:t>
    </dgm:pt>
    <dgm:pt modelId="{5DC48F6F-0844-414E-A652-204A3027D800}" type="sibTrans" cxnId="{661BF770-3CF1-4A90-8EB1-E4FC06907331}">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t>
        <a:bodyPr/>
        <a:lstStyle/>
        <a:p>
          <a:endParaRPr lang="en-AU"/>
        </a:p>
      </dgm:t>
    </dgm:pt>
    <dgm:pt modelId="{355F0193-5493-4CC0-B3F2-67ED0B6907D2}">
      <dgm:prSet custT="1"/>
      <dgm:spPr>
        <a:solidFill>
          <a:schemeClr val="accent4">
            <a:lumMod val="60000"/>
            <a:lumOff val="40000"/>
          </a:schemeClr>
        </a:solidFill>
        <a:ln>
          <a:solidFill>
            <a:schemeClr val="accent4">
              <a:lumMod val="60000"/>
              <a:lumOff val="40000"/>
            </a:schemeClr>
          </a:solidFill>
        </a:ln>
      </dgm:spPr>
      <dgm:t>
        <a:bodyPr/>
        <a:lstStyle/>
        <a:p>
          <a:r>
            <a:rPr lang="en-AU" sz="2000" dirty="0" smtClean="0"/>
            <a:t>Small Business Package – 2015/16 budget</a:t>
          </a:r>
          <a:endParaRPr lang="en-AU" sz="2000" dirty="0"/>
        </a:p>
      </dgm:t>
    </dgm:pt>
    <dgm:pt modelId="{59432803-9206-4513-9EBF-9BC67DBF4B9B}" type="parTrans" cxnId="{02A46146-5714-4694-974A-66E260675921}">
      <dgm:prSet/>
      <dgm:spPr/>
      <dgm:t>
        <a:bodyPr/>
        <a:lstStyle/>
        <a:p>
          <a:endParaRPr lang="en-AU"/>
        </a:p>
      </dgm:t>
    </dgm:pt>
    <dgm:pt modelId="{BAD44B39-4B00-426E-83DB-E8D770FB0261}" type="sibTrans" cxnId="{02A46146-5714-4694-974A-66E260675921}">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7000" r="-7000"/>
          </a:stretch>
        </a:blipFill>
      </dgm:spPr>
      <dgm:t>
        <a:bodyPr/>
        <a:lstStyle/>
        <a:p>
          <a:endParaRPr lang="en-AU"/>
        </a:p>
      </dgm:t>
    </dgm:pt>
    <dgm:pt modelId="{CC7DF47C-6197-4AB0-A83C-743B472CD532}">
      <dgm:prSet custT="1"/>
      <dgm:spPr>
        <a:solidFill>
          <a:schemeClr val="accent4">
            <a:lumMod val="60000"/>
            <a:lumOff val="40000"/>
          </a:schemeClr>
        </a:solidFill>
        <a:ln>
          <a:solidFill>
            <a:schemeClr val="accent4">
              <a:lumMod val="60000"/>
              <a:lumOff val="40000"/>
            </a:schemeClr>
          </a:solidFill>
        </a:ln>
      </dgm:spPr>
      <dgm:t>
        <a:bodyPr/>
        <a:lstStyle/>
        <a:p>
          <a:r>
            <a:rPr lang="en-AU" sz="2000" dirty="0" smtClean="0"/>
            <a:t>GST on imported services – 2015/16 budget</a:t>
          </a:r>
          <a:endParaRPr lang="en-AU" sz="2000" dirty="0"/>
        </a:p>
      </dgm:t>
    </dgm:pt>
    <dgm:pt modelId="{CB01B34D-2883-4F58-BA25-E4FF38C1696A}" type="parTrans" cxnId="{88BA9C9A-9677-4B8A-9D22-FAA0B2A45379}">
      <dgm:prSet/>
      <dgm:spPr/>
      <dgm:t>
        <a:bodyPr/>
        <a:lstStyle/>
        <a:p>
          <a:endParaRPr lang="en-AU"/>
        </a:p>
      </dgm:t>
    </dgm:pt>
    <dgm:pt modelId="{7D7575AE-DF3C-4105-8680-A184353354BF}" type="sibTrans" cxnId="{88BA9C9A-9677-4B8A-9D22-FAA0B2A45379}">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2000" r="-2000"/>
          </a:stretch>
        </a:blipFill>
      </dgm:spPr>
      <dgm:t>
        <a:bodyPr/>
        <a:lstStyle/>
        <a:p>
          <a:endParaRPr lang="en-AU"/>
        </a:p>
      </dgm:t>
    </dgm:pt>
    <dgm:pt modelId="{38E1A02B-3839-4B7F-8ACD-7A76EFC8F645}">
      <dgm:prSet custT="1"/>
      <dgm:spPr/>
      <dgm:t>
        <a:bodyPr/>
        <a:lstStyle/>
        <a:p>
          <a:r>
            <a:rPr lang="en-AU" sz="2000" dirty="0" smtClean="0"/>
            <a:t>Sounding Board</a:t>
          </a:r>
          <a:endParaRPr lang="en-AU" sz="2000" dirty="0"/>
        </a:p>
      </dgm:t>
    </dgm:pt>
    <dgm:pt modelId="{572C40DE-4770-42A3-909B-69E2A1FAF358}" type="parTrans" cxnId="{8797C1A1-0351-42FB-8800-320E383CF7EE}">
      <dgm:prSet/>
      <dgm:spPr/>
      <dgm:t>
        <a:bodyPr/>
        <a:lstStyle/>
        <a:p>
          <a:endParaRPr lang="en-AU"/>
        </a:p>
      </dgm:t>
    </dgm:pt>
    <dgm:pt modelId="{B9F65EAD-B294-4A3C-8685-6DBF195C1B47}" type="sibTrans" cxnId="{8797C1A1-0351-42FB-8800-320E383CF7EE}">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l="-7000" r="-7000"/>
          </a:stretch>
        </a:blipFill>
      </dgm:spPr>
      <dgm:t>
        <a:bodyPr/>
        <a:lstStyle/>
        <a:p>
          <a:endParaRPr lang="en-AU"/>
        </a:p>
      </dgm:t>
    </dgm:pt>
    <dgm:pt modelId="{885F15B5-4330-424E-9EA2-B757A57522EA}">
      <dgm:prSet custT="1"/>
      <dgm:spPr/>
      <dgm:t>
        <a:bodyPr/>
        <a:lstStyle/>
        <a:p>
          <a:r>
            <a:rPr lang="en-AU" sz="2000" dirty="0" smtClean="0"/>
            <a:t>Board’s current work program</a:t>
          </a:r>
          <a:endParaRPr lang="en-AU" sz="2000" dirty="0"/>
        </a:p>
      </dgm:t>
    </dgm:pt>
    <dgm:pt modelId="{718205F6-B61E-4E4F-8A6E-138C4A72396F}" type="parTrans" cxnId="{2B9206E3-323E-4788-81E4-E85CCE3691CD}">
      <dgm:prSet/>
      <dgm:spPr/>
      <dgm:t>
        <a:bodyPr/>
        <a:lstStyle/>
        <a:p>
          <a:endParaRPr lang="en-AU"/>
        </a:p>
      </dgm:t>
    </dgm:pt>
    <dgm:pt modelId="{3D177730-211E-456C-83FF-2DEC1A3D3E09}" type="sibTrans" cxnId="{2B9206E3-323E-4788-81E4-E85CCE3691CD}">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6000" r="-6000"/>
          </a:stretch>
        </a:blipFill>
      </dgm:spPr>
      <dgm:t>
        <a:bodyPr/>
        <a:lstStyle/>
        <a:p>
          <a:endParaRPr lang="en-AU"/>
        </a:p>
      </dgm:t>
    </dgm:pt>
    <dgm:pt modelId="{535333EA-9636-4589-93B7-8DC360609A4C}" type="pres">
      <dgm:prSet presAssocID="{37D4FA0D-D580-464C-A22C-AEC86531563E}" presName="Name0" presStyleCnt="0">
        <dgm:presLayoutVars>
          <dgm:chMax val="21"/>
          <dgm:chPref val="21"/>
        </dgm:presLayoutVars>
      </dgm:prSet>
      <dgm:spPr/>
      <dgm:t>
        <a:bodyPr/>
        <a:lstStyle/>
        <a:p>
          <a:endParaRPr lang="en-AU"/>
        </a:p>
      </dgm:t>
    </dgm:pt>
    <dgm:pt modelId="{BEEF8BD0-5A36-4920-845C-E33DE98ABA7D}" type="pres">
      <dgm:prSet presAssocID="{131C9C1C-083B-43C3-8C38-34A241A30984}" presName="text1" presStyleCnt="0"/>
      <dgm:spPr/>
    </dgm:pt>
    <dgm:pt modelId="{AE602332-0892-4C37-A519-41A83F35CE48}" type="pres">
      <dgm:prSet presAssocID="{131C9C1C-083B-43C3-8C38-34A241A30984}" presName="textRepeatNode" presStyleLbl="alignNode1" presStyleIdx="0" presStyleCnt="7">
        <dgm:presLayoutVars>
          <dgm:chMax val="0"/>
          <dgm:chPref val="0"/>
          <dgm:bulletEnabled val="1"/>
        </dgm:presLayoutVars>
      </dgm:prSet>
      <dgm:spPr/>
      <dgm:t>
        <a:bodyPr/>
        <a:lstStyle/>
        <a:p>
          <a:endParaRPr lang="en-AU"/>
        </a:p>
      </dgm:t>
    </dgm:pt>
    <dgm:pt modelId="{D1C3D7F8-AC58-4A1E-BF31-0D50BC87D896}" type="pres">
      <dgm:prSet presAssocID="{131C9C1C-083B-43C3-8C38-34A241A30984}" presName="textaccent1" presStyleCnt="0"/>
      <dgm:spPr/>
    </dgm:pt>
    <dgm:pt modelId="{0A93BE4B-AB34-4678-A1FA-4B43653183AC}" type="pres">
      <dgm:prSet presAssocID="{131C9C1C-083B-43C3-8C38-34A241A30984}" presName="accentRepeatNode" presStyleLbl="solidAlignAcc1" presStyleIdx="0" presStyleCnt="14"/>
      <dgm:spPr/>
    </dgm:pt>
    <dgm:pt modelId="{4E2E849F-8CCD-4833-BC70-132CFB6597E4}" type="pres">
      <dgm:prSet presAssocID="{6355C1BF-2FF4-42FA-8616-DE5B28895907}" presName="image1" presStyleCnt="0"/>
      <dgm:spPr/>
    </dgm:pt>
    <dgm:pt modelId="{A2258C54-1B56-4A02-BF6A-5BE9E9FCE90A}" type="pres">
      <dgm:prSet presAssocID="{6355C1BF-2FF4-42FA-8616-DE5B28895907}" presName="imageRepeatNode" presStyleLbl="alignAcc1" presStyleIdx="0" presStyleCnt="7"/>
      <dgm:spPr/>
      <dgm:t>
        <a:bodyPr/>
        <a:lstStyle/>
        <a:p>
          <a:endParaRPr lang="en-AU"/>
        </a:p>
      </dgm:t>
    </dgm:pt>
    <dgm:pt modelId="{8126EB3A-67F1-4BB7-9E61-AA47DCA3502E}" type="pres">
      <dgm:prSet presAssocID="{6355C1BF-2FF4-42FA-8616-DE5B28895907}" presName="imageaccent1" presStyleCnt="0"/>
      <dgm:spPr/>
    </dgm:pt>
    <dgm:pt modelId="{FDC34D5B-2A33-42BC-BF0B-636939352742}" type="pres">
      <dgm:prSet presAssocID="{6355C1BF-2FF4-42FA-8616-DE5B28895907}" presName="accentRepeatNode" presStyleLbl="solidAlignAcc1" presStyleIdx="1" presStyleCnt="14"/>
      <dgm:spPr/>
    </dgm:pt>
    <dgm:pt modelId="{015EE132-A68E-4390-A30E-5BF6B5B93B60}" type="pres">
      <dgm:prSet presAssocID="{BD620228-9BB5-45C8-B417-089CB1227FB6}" presName="text2" presStyleCnt="0"/>
      <dgm:spPr/>
    </dgm:pt>
    <dgm:pt modelId="{15480167-F881-4DE6-BA1F-9BC750615930}" type="pres">
      <dgm:prSet presAssocID="{BD620228-9BB5-45C8-B417-089CB1227FB6}" presName="textRepeatNode" presStyleLbl="alignNode1" presStyleIdx="1" presStyleCnt="7">
        <dgm:presLayoutVars>
          <dgm:chMax val="0"/>
          <dgm:chPref val="0"/>
          <dgm:bulletEnabled val="1"/>
        </dgm:presLayoutVars>
      </dgm:prSet>
      <dgm:spPr/>
      <dgm:t>
        <a:bodyPr/>
        <a:lstStyle/>
        <a:p>
          <a:endParaRPr lang="en-AU"/>
        </a:p>
      </dgm:t>
    </dgm:pt>
    <dgm:pt modelId="{792FCD06-A1BB-4797-BB12-8338A6FF2D4F}" type="pres">
      <dgm:prSet presAssocID="{BD620228-9BB5-45C8-B417-089CB1227FB6}" presName="textaccent2" presStyleCnt="0"/>
      <dgm:spPr/>
    </dgm:pt>
    <dgm:pt modelId="{D16553E9-5EBE-4BE5-B5C8-5B399C494D2A}" type="pres">
      <dgm:prSet presAssocID="{BD620228-9BB5-45C8-B417-089CB1227FB6}" presName="accentRepeatNode" presStyleLbl="solidAlignAcc1" presStyleIdx="2" presStyleCnt="14"/>
      <dgm:spPr/>
    </dgm:pt>
    <dgm:pt modelId="{DB2427DE-0203-4ECC-AD22-660BAC834F64}" type="pres">
      <dgm:prSet presAssocID="{46AA1E95-8BB5-4CEF-A547-A164EFE6CC4A}" presName="image2" presStyleCnt="0"/>
      <dgm:spPr/>
    </dgm:pt>
    <dgm:pt modelId="{9C61C94F-B656-4AD9-950E-65DC28C31E70}" type="pres">
      <dgm:prSet presAssocID="{46AA1E95-8BB5-4CEF-A547-A164EFE6CC4A}" presName="imageRepeatNode" presStyleLbl="alignAcc1" presStyleIdx="1" presStyleCnt="7"/>
      <dgm:spPr/>
      <dgm:t>
        <a:bodyPr/>
        <a:lstStyle/>
        <a:p>
          <a:endParaRPr lang="en-AU"/>
        </a:p>
      </dgm:t>
    </dgm:pt>
    <dgm:pt modelId="{CF58A1A0-0478-4707-A985-F6C3C405CC97}" type="pres">
      <dgm:prSet presAssocID="{46AA1E95-8BB5-4CEF-A547-A164EFE6CC4A}" presName="imageaccent2" presStyleCnt="0"/>
      <dgm:spPr/>
    </dgm:pt>
    <dgm:pt modelId="{FB735FA0-B3E8-488F-A0E4-CE9D0A023EB0}" type="pres">
      <dgm:prSet presAssocID="{46AA1E95-8BB5-4CEF-A547-A164EFE6CC4A}" presName="accentRepeatNode" presStyleLbl="solidAlignAcc1" presStyleIdx="3" presStyleCnt="14"/>
      <dgm:spPr/>
    </dgm:pt>
    <dgm:pt modelId="{B6787281-4F2C-4DC1-8827-E3CBBB8F583F}" type="pres">
      <dgm:prSet presAssocID="{3F152488-A8D0-4971-A80D-9141BB31A325}" presName="text3" presStyleCnt="0"/>
      <dgm:spPr/>
    </dgm:pt>
    <dgm:pt modelId="{9191A47A-C95F-4478-824F-BE6D41B239FB}" type="pres">
      <dgm:prSet presAssocID="{3F152488-A8D0-4971-A80D-9141BB31A325}" presName="textRepeatNode" presStyleLbl="alignNode1" presStyleIdx="2" presStyleCnt="7">
        <dgm:presLayoutVars>
          <dgm:chMax val="0"/>
          <dgm:chPref val="0"/>
          <dgm:bulletEnabled val="1"/>
        </dgm:presLayoutVars>
      </dgm:prSet>
      <dgm:spPr/>
      <dgm:t>
        <a:bodyPr/>
        <a:lstStyle/>
        <a:p>
          <a:endParaRPr lang="en-AU"/>
        </a:p>
      </dgm:t>
    </dgm:pt>
    <dgm:pt modelId="{61DDE556-DBBA-460F-9964-37F07803E8D4}" type="pres">
      <dgm:prSet presAssocID="{3F152488-A8D0-4971-A80D-9141BB31A325}" presName="textaccent3" presStyleCnt="0"/>
      <dgm:spPr/>
    </dgm:pt>
    <dgm:pt modelId="{99E531EA-7BE9-4974-8A31-7DA327D537C3}" type="pres">
      <dgm:prSet presAssocID="{3F152488-A8D0-4971-A80D-9141BB31A325}" presName="accentRepeatNode" presStyleLbl="solidAlignAcc1" presStyleIdx="4" presStyleCnt="14"/>
      <dgm:spPr/>
    </dgm:pt>
    <dgm:pt modelId="{1A5459C6-850A-4F43-8B64-6B72404F6F1E}" type="pres">
      <dgm:prSet presAssocID="{5DC48F6F-0844-414E-A652-204A3027D800}" presName="image3" presStyleCnt="0"/>
      <dgm:spPr/>
    </dgm:pt>
    <dgm:pt modelId="{D6A787B7-86F6-43E3-ADD3-A9FA5ABC5498}" type="pres">
      <dgm:prSet presAssocID="{5DC48F6F-0844-414E-A652-204A3027D800}" presName="imageRepeatNode" presStyleLbl="alignAcc1" presStyleIdx="2" presStyleCnt="7"/>
      <dgm:spPr/>
      <dgm:t>
        <a:bodyPr/>
        <a:lstStyle/>
        <a:p>
          <a:endParaRPr lang="en-AU"/>
        </a:p>
      </dgm:t>
    </dgm:pt>
    <dgm:pt modelId="{7C347140-A32B-4E45-A1B2-24C004B32954}" type="pres">
      <dgm:prSet presAssocID="{5DC48F6F-0844-414E-A652-204A3027D800}" presName="imageaccent3" presStyleCnt="0"/>
      <dgm:spPr/>
    </dgm:pt>
    <dgm:pt modelId="{7728A88B-333A-4C3D-88A6-3D77A283B1CC}" type="pres">
      <dgm:prSet presAssocID="{5DC48F6F-0844-414E-A652-204A3027D800}" presName="accentRepeatNode" presStyleLbl="solidAlignAcc1" presStyleIdx="5" presStyleCnt="14"/>
      <dgm:spPr/>
    </dgm:pt>
    <dgm:pt modelId="{44B2082B-09CE-49EF-A3D6-3C77DE47ACF2}" type="pres">
      <dgm:prSet presAssocID="{355F0193-5493-4CC0-B3F2-67ED0B6907D2}" presName="text4" presStyleCnt="0"/>
      <dgm:spPr/>
    </dgm:pt>
    <dgm:pt modelId="{F2A4FAA7-2C84-4419-868B-A62A353F1821}" type="pres">
      <dgm:prSet presAssocID="{355F0193-5493-4CC0-B3F2-67ED0B6907D2}" presName="textRepeatNode" presStyleLbl="alignNode1" presStyleIdx="3" presStyleCnt="7">
        <dgm:presLayoutVars>
          <dgm:chMax val="0"/>
          <dgm:chPref val="0"/>
          <dgm:bulletEnabled val="1"/>
        </dgm:presLayoutVars>
      </dgm:prSet>
      <dgm:spPr/>
      <dgm:t>
        <a:bodyPr/>
        <a:lstStyle/>
        <a:p>
          <a:endParaRPr lang="en-AU"/>
        </a:p>
      </dgm:t>
    </dgm:pt>
    <dgm:pt modelId="{CA7C0751-281C-441E-BF91-966752104A5A}" type="pres">
      <dgm:prSet presAssocID="{355F0193-5493-4CC0-B3F2-67ED0B6907D2}" presName="textaccent4" presStyleCnt="0"/>
      <dgm:spPr/>
    </dgm:pt>
    <dgm:pt modelId="{5124983F-23E7-4F7B-AD44-8103357FD4D5}" type="pres">
      <dgm:prSet presAssocID="{355F0193-5493-4CC0-B3F2-67ED0B6907D2}" presName="accentRepeatNode" presStyleLbl="solidAlignAcc1" presStyleIdx="6" presStyleCnt="14"/>
      <dgm:spPr/>
    </dgm:pt>
    <dgm:pt modelId="{21444411-D138-4309-9009-727B0E30F715}" type="pres">
      <dgm:prSet presAssocID="{BAD44B39-4B00-426E-83DB-E8D770FB0261}" presName="image4" presStyleCnt="0"/>
      <dgm:spPr/>
    </dgm:pt>
    <dgm:pt modelId="{8AA17343-BE9C-4582-B8AD-5C69F9CAA826}" type="pres">
      <dgm:prSet presAssocID="{BAD44B39-4B00-426E-83DB-E8D770FB0261}" presName="imageRepeatNode" presStyleLbl="alignAcc1" presStyleIdx="3" presStyleCnt="7"/>
      <dgm:spPr/>
      <dgm:t>
        <a:bodyPr/>
        <a:lstStyle/>
        <a:p>
          <a:endParaRPr lang="en-AU"/>
        </a:p>
      </dgm:t>
    </dgm:pt>
    <dgm:pt modelId="{593CFB36-3DE9-4E76-A9B8-97F3C1304C0B}" type="pres">
      <dgm:prSet presAssocID="{BAD44B39-4B00-426E-83DB-E8D770FB0261}" presName="imageaccent4" presStyleCnt="0"/>
      <dgm:spPr/>
    </dgm:pt>
    <dgm:pt modelId="{4773C592-1649-47A3-BB4A-E74986EEB20E}" type="pres">
      <dgm:prSet presAssocID="{BAD44B39-4B00-426E-83DB-E8D770FB0261}" presName="accentRepeatNode" presStyleLbl="solidAlignAcc1" presStyleIdx="7" presStyleCnt="14"/>
      <dgm:spPr/>
    </dgm:pt>
    <dgm:pt modelId="{4BCBA661-7426-4571-A132-B0F289DF235B}" type="pres">
      <dgm:prSet presAssocID="{CC7DF47C-6197-4AB0-A83C-743B472CD532}" presName="text5" presStyleCnt="0"/>
      <dgm:spPr/>
    </dgm:pt>
    <dgm:pt modelId="{6A4F0FED-1634-44DB-BF5F-21F1B1A9ADF0}" type="pres">
      <dgm:prSet presAssocID="{CC7DF47C-6197-4AB0-A83C-743B472CD532}" presName="textRepeatNode" presStyleLbl="alignNode1" presStyleIdx="4" presStyleCnt="7">
        <dgm:presLayoutVars>
          <dgm:chMax val="0"/>
          <dgm:chPref val="0"/>
          <dgm:bulletEnabled val="1"/>
        </dgm:presLayoutVars>
      </dgm:prSet>
      <dgm:spPr/>
      <dgm:t>
        <a:bodyPr/>
        <a:lstStyle/>
        <a:p>
          <a:endParaRPr lang="en-AU"/>
        </a:p>
      </dgm:t>
    </dgm:pt>
    <dgm:pt modelId="{0D7505B4-6C66-44FF-8F2D-8F0C0A048F5F}" type="pres">
      <dgm:prSet presAssocID="{CC7DF47C-6197-4AB0-A83C-743B472CD532}" presName="textaccent5" presStyleCnt="0"/>
      <dgm:spPr/>
    </dgm:pt>
    <dgm:pt modelId="{B3F7A757-E839-4354-ABE8-50B2D87D3E89}" type="pres">
      <dgm:prSet presAssocID="{CC7DF47C-6197-4AB0-A83C-743B472CD532}" presName="accentRepeatNode" presStyleLbl="solidAlignAcc1" presStyleIdx="8" presStyleCnt="14"/>
      <dgm:spPr/>
    </dgm:pt>
    <dgm:pt modelId="{7997EE5E-3BAF-457E-A464-1D44EB759AE3}" type="pres">
      <dgm:prSet presAssocID="{7D7575AE-DF3C-4105-8680-A184353354BF}" presName="image5" presStyleCnt="0"/>
      <dgm:spPr/>
    </dgm:pt>
    <dgm:pt modelId="{0FA461C1-69F9-49C2-B229-22E9FDB0537C}" type="pres">
      <dgm:prSet presAssocID="{7D7575AE-DF3C-4105-8680-A184353354BF}" presName="imageRepeatNode" presStyleLbl="alignAcc1" presStyleIdx="4" presStyleCnt="7"/>
      <dgm:spPr/>
      <dgm:t>
        <a:bodyPr/>
        <a:lstStyle/>
        <a:p>
          <a:endParaRPr lang="en-AU"/>
        </a:p>
      </dgm:t>
    </dgm:pt>
    <dgm:pt modelId="{9819DAAF-D1D5-434E-9E69-42EAF6C7C579}" type="pres">
      <dgm:prSet presAssocID="{7D7575AE-DF3C-4105-8680-A184353354BF}" presName="imageaccent5" presStyleCnt="0"/>
      <dgm:spPr/>
    </dgm:pt>
    <dgm:pt modelId="{027EFDE4-8475-4D5F-BF7B-EE2BFAE863A8}" type="pres">
      <dgm:prSet presAssocID="{7D7575AE-DF3C-4105-8680-A184353354BF}" presName="accentRepeatNode" presStyleLbl="solidAlignAcc1" presStyleIdx="9" presStyleCnt="14"/>
      <dgm:spPr/>
    </dgm:pt>
    <dgm:pt modelId="{82D24BE0-5CB9-4700-8D87-66AAE894939D}" type="pres">
      <dgm:prSet presAssocID="{38E1A02B-3839-4B7F-8ACD-7A76EFC8F645}" presName="text6" presStyleCnt="0"/>
      <dgm:spPr/>
    </dgm:pt>
    <dgm:pt modelId="{CC0CB1BB-4E9A-4E6D-A579-48F7794237F7}" type="pres">
      <dgm:prSet presAssocID="{38E1A02B-3839-4B7F-8ACD-7A76EFC8F645}" presName="textRepeatNode" presStyleLbl="alignNode1" presStyleIdx="5" presStyleCnt="7">
        <dgm:presLayoutVars>
          <dgm:chMax val="0"/>
          <dgm:chPref val="0"/>
          <dgm:bulletEnabled val="1"/>
        </dgm:presLayoutVars>
      </dgm:prSet>
      <dgm:spPr/>
      <dgm:t>
        <a:bodyPr/>
        <a:lstStyle/>
        <a:p>
          <a:endParaRPr lang="en-AU"/>
        </a:p>
      </dgm:t>
    </dgm:pt>
    <dgm:pt modelId="{D2968431-FC34-4528-A2B8-72CFA2761365}" type="pres">
      <dgm:prSet presAssocID="{38E1A02B-3839-4B7F-8ACD-7A76EFC8F645}" presName="textaccent6" presStyleCnt="0"/>
      <dgm:spPr/>
    </dgm:pt>
    <dgm:pt modelId="{95C138D8-244A-4115-928D-B915EB399C8A}" type="pres">
      <dgm:prSet presAssocID="{38E1A02B-3839-4B7F-8ACD-7A76EFC8F645}" presName="accentRepeatNode" presStyleLbl="solidAlignAcc1" presStyleIdx="10" presStyleCnt="14"/>
      <dgm:spPr/>
    </dgm:pt>
    <dgm:pt modelId="{40587C8E-7EB1-423E-A01D-78025BD971A1}" type="pres">
      <dgm:prSet presAssocID="{B9F65EAD-B294-4A3C-8685-6DBF195C1B47}" presName="image6" presStyleCnt="0"/>
      <dgm:spPr/>
    </dgm:pt>
    <dgm:pt modelId="{BB79FAE1-7E0C-47DB-A710-0BC3E6BFEFD9}" type="pres">
      <dgm:prSet presAssocID="{B9F65EAD-B294-4A3C-8685-6DBF195C1B47}" presName="imageRepeatNode" presStyleLbl="alignAcc1" presStyleIdx="5" presStyleCnt="7"/>
      <dgm:spPr/>
      <dgm:t>
        <a:bodyPr/>
        <a:lstStyle/>
        <a:p>
          <a:endParaRPr lang="en-AU"/>
        </a:p>
      </dgm:t>
    </dgm:pt>
    <dgm:pt modelId="{3282F32A-A075-4323-9774-617581D1EEC1}" type="pres">
      <dgm:prSet presAssocID="{B9F65EAD-B294-4A3C-8685-6DBF195C1B47}" presName="imageaccent6" presStyleCnt="0"/>
      <dgm:spPr/>
    </dgm:pt>
    <dgm:pt modelId="{38588180-1DF6-4CD9-A584-436D286F88F8}" type="pres">
      <dgm:prSet presAssocID="{B9F65EAD-B294-4A3C-8685-6DBF195C1B47}" presName="accentRepeatNode" presStyleLbl="solidAlignAcc1" presStyleIdx="11" presStyleCnt="14"/>
      <dgm:spPr/>
    </dgm:pt>
    <dgm:pt modelId="{010780AB-1A1C-4351-B4BC-D120B41255DE}" type="pres">
      <dgm:prSet presAssocID="{885F15B5-4330-424E-9EA2-B757A57522EA}" presName="text7" presStyleCnt="0"/>
      <dgm:spPr/>
    </dgm:pt>
    <dgm:pt modelId="{119D6311-EE40-412F-B49A-D995547AF5EB}" type="pres">
      <dgm:prSet presAssocID="{885F15B5-4330-424E-9EA2-B757A57522EA}" presName="textRepeatNode" presStyleLbl="alignNode1" presStyleIdx="6" presStyleCnt="7">
        <dgm:presLayoutVars>
          <dgm:chMax val="0"/>
          <dgm:chPref val="0"/>
          <dgm:bulletEnabled val="1"/>
        </dgm:presLayoutVars>
      </dgm:prSet>
      <dgm:spPr/>
      <dgm:t>
        <a:bodyPr/>
        <a:lstStyle/>
        <a:p>
          <a:endParaRPr lang="en-AU"/>
        </a:p>
      </dgm:t>
    </dgm:pt>
    <dgm:pt modelId="{1E85314F-62D1-4401-8769-E651CAB24E9D}" type="pres">
      <dgm:prSet presAssocID="{885F15B5-4330-424E-9EA2-B757A57522EA}" presName="textaccent7" presStyleCnt="0"/>
      <dgm:spPr/>
    </dgm:pt>
    <dgm:pt modelId="{A271C42A-C388-4157-8811-80B5ECBC9A3D}" type="pres">
      <dgm:prSet presAssocID="{885F15B5-4330-424E-9EA2-B757A57522EA}" presName="accentRepeatNode" presStyleLbl="solidAlignAcc1" presStyleIdx="12" presStyleCnt="14"/>
      <dgm:spPr/>
    </dgm:pt>
    <dgm:pt modelId="{B694AE12-796D-4D84-8385-3A0AE2874232}" type="pres">
      <dgm:prSet presAssocID="{3D177730-211E-456C-83FF-2DEC1A3D3E09}" presName="image7" presStyleCnt="0"/>
      <dgm:spPr/>
    </dgm:pt>
    <dgm:pt modelId="{977AF14E-172E-447B-83C5-C4004849A08B}" type="pres">
      <dgm:prSet presAssocID="{3D177730-211E-456C-83FF-2DEC1A3D3E09}" presName="imageRepeatNode" presStyleLbl="alignAcc1" presStyleIdx="6" presStyleCnt="7"/>
      <dgm:spPr/>
      <dgm:t>
        <a:bodyPr/>
        <a:lstStyle/>
        <a:p>
          <a:endParaRPr lang="en-AU"/>
        </a:p>
      </dgm:t>
    </dgm:pt>
    <dgm:pt modelId="{E1911148-0A17-4B9A-85FC-C20E31D14EFC}" type="pres">
      <dgm:prSet presAssocID="{3D177730-211E-456C-83FF-2DEC1A3D3E09}" presName="imageaccent7" presStyleCnt="0"/>
      <dgm:spPr/>
    </dgm:pt>
    <dgm:pt modelId="{57E8973C-29A6-420F-B3E6-F91EECE8AC89}" type="pres">
      <dgm:prSet presAssocID="{3D177730-211E-456C-83FF-2DEC1A3D3E09}" presName="accentRepeatNode" presStyleLbl="solidAlignAcc1" presStyleIdx="13" presStyleCnt="14"/>
      <dgm:spPr/>
    </dgm:pt>
  </dgm:ptLst>
  <dgm:cxnLst>
    <dgm:cxn modelId="{D5878B86-01E8-4FF2-9508-445BADA125FA}" type="presOf" srcId="{5DC48F6F-0844-414E-A652-204A3027D800}" destId="{D6A787B7-86F6-43E3-ADD3-A9FA5ABC5498}" srcOrd="0" destOrd="0" presId="urn:microsoft.com/office/officeart/2008/layout/HexagonCluster"/>
    <dgm:cxn modelId="{661BF770-3CF1-4A90-8EB1-E4FC06907331}" srcId="{37D4FA0D-D580-464C-A22C-AEC86531563E}" destId="{3F152488-A8D0-4971-A80D-9141BB31A325}" srcOrd="2" destOrd="0" parTransId="{F5AC18CB-0B6A-4943-8689-C023864C3930}" sibTransId="{5DC48F6F-0844-414E-A652-204A3027D800}"/>
    <dgm:cxn modelId="{2B9206E3-323E-4788-81E4-E85CCE3691CD}" srcId="{37D4FA0D-D580-464C-A22C-AEC86531563E}" destId="{885F15B5-4330-424E-9EA2-B757A57522EA}" srcOrd="6" destOrd="0" parTransId="{718205F6-B61E-4E4F-8A6E-138C4A72396F}" sibTransId="{3D177730-211E-456C-83FF-2DEC1A3D3E09}"/>
    <dgm:cxn modelId="{9B7DF031-B6E9-4EDF-9D5E-AC9666F0F32C}" type="presOf" srcId="{7D7575AE-DF3C-4105-8680-A184353354BF}" destId="{0FA461C1-69F9-49C2-B229-22E9FDB0537C}" srcOrd="0" destOrd="0" presId="urn:microsoft.com/office/officeart/2008/layout/HexagonCluster"/>
    <dgm:cxn modelId="{8797C1A1-0351-42FB-8800-320E383CF7EE}" srcId="{37D4FA0D-D580-464C-A22C-AEC86531563E}" destId="{38E1A02B-3839-4B7F-8ACD-7A76EFC8F645}" srcOrd="5" destOrd="0" parTransId="{572C40DE-4770-42A3-909B-69E2A1FAF358}" sibTransId="{B9F65EAD-B294-4A3C-8685-6DBF195C1B47}"/>
    <dgm:cxn modelId="{625C0874-7FF3-4873-BB55-9AE8DDADA1C6}" type="presOf" srcId="{37D4FA0D-D580-464C-A22C-AEC86531563E}" destId="{535333EA-9636-4589-93B7-8DC360609A4C}" srcOrd="0" destOrd="0" presId="urn:microsoft.com/office/officeart/2008/layout/HexagonCluster"/>
    <dgm:cxn modelId="{02A46146-5714-4694-974A-66E260675921}" srcId="{37D4FA0D-D580-464C-A22C-AEC86531563E}" destId="{355F0193-5493-4CC0-B3F2-67ED0B6907D2}" srcOrd="3" destOrd="0" parTransId="{59432803-9206-4513-9EBF-9BC67DBF4B9B}" sibTransId="{BAD44B39-4B00-426E-83DB-E8D770FB0261}"/>
    <dgm:cxn modelId="{A8C66CA6-D962-4089-9DD6-B92233DDA360}" type="presOf" srcId="{885F15B5-4330-424E-9EA2-B757A57522EA}" destId="{119D6311-EE40-412F-B49A-D995547AF5EB}" srcOrd="0" destOrd="0" presId="urn:microsoft.com/office/officeart/2008/layout/HexagonCluster"/>
    <dgm:cxn modelId="{673497FC-B6BF-4407-A42F-95404269E820}" srcId="{37D4FA0D-D580-464C-A22C-AEC86531563E}" destId="{BD620228-9BB5-45C8-B417-089CB1227FB6}" srcOrd="1" destOrd="0" parTransId="{00F30325-51AC-4E36-A6B2-EF4832928308}" sibTransId="{46AA1E95-8BB5-4CEF-A547-A164EFE6CC4A}"/>
    <dgm:cxn modelId="{583F34E9-A4B4-44C1-997D-A9CD787D06E4}" type="presOf" srcId="{38E1A02B-3839-4B7F-8ACD-7A76EFC8F645}" destId="{CC0CB1BB-4E9A-4E6D-A579-48F7794237F7}" srcOrd="0" destOrd="0" presId="urn:microsoft.com/office/officeart/2008/layout/HexagonCluster"/>
    <dgm:cxn modelId="{D4DEF292-5B4D-47A2-9DAD-0046D3959BE1}" srcId="{37D4FA0D-D580-464C-A22C-AEC86531563E}" destId="{131C9C1C-083B-43C3-8C38-34A241A30984}" srcOrd="0" destOrd="0" parTransId="{099DB8B1-18B0-4698-9B5C-56028FE80FA4}" sibTransId="{6355C1BF-2FF4-42FA-8616-DE5B28895907}"/>
    <dgm:cxn modelId="{FDF2ECED-195F-4516-BBB9-16036E3A8480}" type="presOf" srcId="{BAD44B39-4B00-426E-83DB-E8D770FB0261}" destId="{8AA17343-BE9C-4582-B8AD-5C69F9CAA826}" srcOrd="0" destOrd="0" presId="urn:microsoft.com/office/officeart/2008/layout/HexagonCluster"/>
    <dgm:cxn modelId="{185C42D9-C4B8-4BFB-8B33-DA8CF550EB0E}" type="presOf" srcId="{3D177730-211E-456C-83FF-2DEC1A3D3E09}" destId="{977AF14E-172E-447B-83C5-C4004849A08B}" srcOrd="0" destOrd="0" presId="urn:microsoft.com/office/officeart/2008/layout/HexagonCluster"/>
    <dgm:cxn modelId="{6CD6DD27-1CEA-40A4-A746-E25A08A5BDB3}" type="presOf" srcId="{355F0193-5493-4CC0-B3F2-67ED0B6907D2}" destId="{F2A4FAA7-2C84-4419-868B-A62A353F1821}" srcOrd="0" destOrd="0" presId="urn:microsoft.com/office/officeart/2008/layout/HexagonCluster"/>
    <dgm:cxn modelId="{D91984FA-FB56-41F1-ADDC-21509794B597}" type="presOf" srcId="{131C9C1C-083B-43C3-8C38-34A241A30984}" destId="{AE602332-0892-4C37-A519-41A83F35CE48}" srcOrd="0" destOrd="0" presId="urn:microsoft.com/office/officeart/2008/layout/HexagonCluster"/>
    <dgm:cxn modelId="{0E64B43A-E13E-447F-8BFB-D87B6681A5E6}" type="presOf" srcId="{3F152488-A8D0-4971-A80D-9141BB31A325}" destId="{9191A47A-C95F-4478-824F-BE6D41B239FB}" srcOrd="0" destOrd="0" presId="urn:microsoft.com/office/officeart/2008/layout/HexagonCluster"/>
    <dgm:cxn modelId="{A2F8A2C7-80AC-4AA7-9271-E815D61EFCF1}" type="presOf" srcId="{6355C1BF-2FF4-42FA-8616-DE5B28895907}" destId="{A2258C54-1B56-4A02-BF6A-5BE9E9FCE90A}" srcOrd="0" destOrd="0" presId="urn:microsoft.com/office/officeart/2008/layout/HexagonCluster"/>
    <dgm:cxn modelId="{54F35E7C-0F59-4676-A7CA-CE063046C296}" type="presOf" srcId="{B9F65EAD-B294-4A3C-8685-6DBF195C1B47}" destId="{BB79FAE1-7E0C-47DB-A710-0BC3E6BFEFD9}" srcOrd="0" destOrd="0" presId="urn:microsoft.com/office/officeart/2008/layout/HexagonCluster"/>
    <dgm:cxn modelId="{12EAFA31-9686-4F8E-9523-73092FE0D06D}" type="presOf" srcId="{CC7DF47C-6197-4AB0-A83C-743B472CD532}" destId="{6A4F0FED-1634-44DB-BF5F-21F1B1A9ADF0}" srcOrd="0" destOrd="0" presId="urn:microsoft.com/office/officeart/2008/layout/HexagonCluster"/>
    <dgm:cxn modelId="{831727A2-E59B-42CF-A80A-7C4106C06F03}" type="presOf" srcId="{46AA1E95-8BB5-4CEF-A547-A164EFE6CC4A}" destId="{9C61C94F-B656-4AD9-950E-65DC28C31E70}" srcOrd="0" destOrd="0" presId="urn:microsoft.com/office/officeart/2008/layout/HexagonCluster"/>
    <dgm:cxn modelId="{9ED45897-1C1D-4713-A321-E1DC73698541}" type="presOf" srcId="{BD620228-9BB5-45C8-B417-089CB1227FB6}" destId="{15480167-F881-4DE6-BA1F-9BC750615930}" srcOrd="0" destOrd="0" presId="urn:microsoft.com/office/officeart/2008/layout/HexagonCluster"/>
    <dgm:cxn modelId="{88BA9C9A-9677-4B8A-9D22-FAA0B2A45379}" srcId="{37D4FA0D-D580-464C-A22C-AEC86531563E}" destId="{CC7DF47C-6197-4AB0-A83C-743B472CD532}" srcOrd="4" destOrd="0" parTransId="{CB01B34D-2883-4F58-BA25-E4FF38C1696A}" sibTransId="{7D7575AE-DF3C-4105-8680-A184353354BF}"/>
    <dgm:cxn modelId="{33225AB6-F1D2-4667-BF11-C4175C03F11F}" type="presParOf" srcId="{535333EA-9636-4589-93B7-8DC360609A4C}" destId="{BEEF8BD0-5A36-4920-845C-E33DE98ABA7D}" srcOrd="0" destOrd="0" presId="urn:microsoft.com/office/officeart/2008/layout/HexagonCluster"/>
    <dgm:cxn modelId="{96F1A782-888B-4EB0-B68F-8F3F922FEEBD}" type="presParOf" srcId="{BEEF8BD0-5A36-4920-845C-E33DE98ABA7D}" destId="{AE602332-0892-4C37-A519-41A83F35CE48}" srcOrd="0" destOrd="0" presId="urn:microsoft.com/office/officeart/2008/layout/HexagonCluster"/>
    <dgm:cxn modelId="{C2D6E219-6D4D-4A39-850C-26D43433C853}" type="presParOf" srcId="{535333EA-9636-4589-93B7-8DC360609A4C}" destId="{D1C3D7F8-AC58-4A1E-BF31-0D50BC87D896}" srcOrd="1" destOrd="0" presId="urn:microsoft.com/office/officeart/2008/layout/HexagonCluster"/>
    <dgm:cxn modelId="{157870CC-2223-430F-9CD4-24A4B8CA3C51}" type="presParOf" srcId="{D1C3D7F8-AC58-4A1E-BF31-0D50BC87D896}" destId="{0A93BE4B-AB34-4678-A1FA-4B43653183AC}" srcOrd="0" destOrd="0" presId="urn:microsoft.com/office/officeart/2008/layout/HexagonCluster"/>
    <dgm:cxn modelId="{05567232-7BCE-4C27-A557-E18E16EAA8CE}" type="presParOf" srcId="{535333EA-9636-4589-93B7-8DC360609A4C}" destId="{4E2E849F-8CCD-4833-BC70-132CFB6597E4}" srcOrd="2" destOrd="0" presId="urn:microsoft.com/office/officeart/2008/layout/HexagonCluster"/>
    <dgm:cxn modelId="{D9350311-E2A9-4368-AB8F-D6E2EBA3A2BE}" type="presParOf" srcId="{4E2E849F-8CCD-4833-BC70-132CFB6597E4}" destId="{A2258C54-1B56-4A02-BF6A-5BE9E9FCE90A}" srcOrd="0" destOrd="0" presId="urn:microsoft.com/office/officeart/2008/layout/HexagonCluster"/>
    <dgm:cxn modelId="{43735B78-D1FD-40E9-BD98-390F3B53AC63}" type="presParOf" srcId="{535333EA-9636-4589-93B7-8DC360609A4C}" destId="{8126EB3A-67F1-4BB7-9E61-AA47DCA3502E}" srcOrd="3" destOrd="0" presId="urn:microsoft.com/office/officeart/2008/layout/HexagonCluster"/>
    <dgm:cxn modelId="{1A8C0186-0E37-45D0-809A-6B9976B3C6BC}" type="presParOf" srcId="{8126EB3A-67F1-4BB7-9E61-AA47DCA3502E}" destId="{FDC34D5B-2A33-42BC-BF0B-636939352742}" srcOrd="0" destOrd="0" presId="urn:microsoft.com/office/officeart/2008/layout/HexagonCluster"/>
    <dgm:cxn modelId="{87EB9F76-D283-4188-AB3B-7FFC8230303B}" type="presParOf" srcId="{535333EA-9636-4589-93B7-8DC360609A4C}" destId="{015EE132-A68E-4390-A30E-5BF6B5B93B60}" srcOrd="4" destOrd="0" presId="urn:microsoft.com/office/officeart/2008/layout/HexagonCluster"/>
    <dgm:cxn modelId="{BE790C83-52C4-4C27-8F96-CA0C05F9811C}" type="presParOf" srcId="{015EE132-A68E-4390-A30E-5BF6B5B93B60}" destId="{15480167-F881-4DE6-BA1F-9BC750615930}" srcOrd="0" destOrd="0" presId="urn:microsoft.com/office/officeart/2008/layout/HexagonCluster"/>
    <dgm:cxn modelId="{9639AA6A-0BDE-4608-AC8D-9C93B812DFB6}" type="presParOf" srcId="{535333EA-9636-4589-93B7-8DC360609A4C}" destId="{792FCD06-A1BB-4797-BB12-8338A6FF2D4F}" srcOrd="5" destOrd="0" presId="urn:microsoft.com/office/officeart/2008/layout/HexagonCluster"/>
    <dgm:cxn modelId="{3D66BAE2-98F3-45E5-9A07-809EC94B6613}" type="presParOf" srcId="{792FCD06-A1BB-4797-BB12-8338A6FF2D4F}" destId="{D16553E9-5EBE-4BE5-B5C8-5B399C494D2A}" srcOrd="0" destOrd="0" presId="urn:microsoft.com/office/officeart/2008/layout/HexagonCluster"/>
    <dgm:cxn modelId="{41B85992-DB26-4F4F-AA6A-792F64B32051}" type="presParOf" srcId="{535333EA-9636-4589-93B7-8DC360609A4C}" destId="{DB2427DE-0203-4ECC-AD22-660BAC834F64}" srcOrd="6" destOrd="0" presId="urn:microsoft.com/office/officeart/2008/layout/HexagonCluster"/>
    <dgm:cxn modelId="{12561416-E923-41C1-B5F7-B3382D1C3A00}" type="presParOf" srcId="{DB2427DE-0203-4ECC-AD22-660BAC834F64}" destId="{9C61C94F-B656-4AD9-950E-65DC28C31E70}" srcOrd="0" destOrd="0" presId="urn:microsoft.com/office/officeart/2008/layout/HexagonCluster"/>
    <dgm:cxn modelId="{3B27386B-40DF-4B64-B8F1-7658CF85128E}" type="presParOf" srcId="{535333EA-9636-4589-93B7-8DC360609A4C}" destId="{CF58A1A0-0478-4707-A985-F6C3C405CC97}" srcOrd="7" destOrd="0" presId="urn:microsoft.com/office/officeart/2008/layout/HexagonCluster"/>
    <dgm:cxn modelId="{624EBED4-A132-4637-B7BD-E0750E71C8F9}" type="presParOf" srcId="{CF58A1A0-0478-4707-A985-F6C3C405CC97}" destId="{FB735FA0-B3E8-488F-A0E4-CE9D0A023EB0}" srcOrd="0" destOrd="0" presId="urn:microsoft.com/office/officeart/2008/layout/HexagonCluster"/>
    <dgm:cxn modelId="{D7B594E7-D14E-47FF-AB66-5CDDF03C8ADE}" type="presParOf" srcId="{535333EA-9636-4589-93B7-8DC360609A4C}" destId="{B6787281-4F2C-4DC1-8827-E3CBBB8F583F}" srcOrd="8" destOrd="0" presId="urn:microsoft.com/office/officeart/2008/layout/HexagonCluster"/>
    <dgm:cxn modelId="{F75843DD-D682-48BB-9042-D794150F8C8C}" type="presParOf" srcId="{B6787281-4F2C-4DC1-8827-E3CBBB8F583F}" destId="{9191A47A-C95F-4478-824F-BE6D41B239FB}" srcOrd="0" destOrd="0" presId="urn:microsoft.com/office/officeart/2008/layout/HexagonCluster"/>
    <dgm:cxn modelId="{324E8751-3BF4-4934-9A84-E1458985302B}" type="presParOf" srcId="{535333EA-9636-4589-93B7-8DC360609A4C}" destId="{61DDE556-DBBA-460F-9964-37F07803E8D4}" srcOrd="9" destOrd="0" presId="urn:microsoft.com/office/officeart/2008/layout/HexagonCluster"/>
    <dgm:cxn modelId="{776DB42D-4223-4C54-8C0C-419EFE7D0FC8}" type="presParOf" srcId="{61DDE556-DBBA-460F-9964-37F07803E8D4}" destId="{99E531EA-7BE9-4974-8A31-7DA327D537C3}" srcOrd="0" destOrd="0" presId="urn:microsoft.com/office/officeart/2008/layout/HexagonCluster"/>
    <dgm:cxn modelId="{F334D911-2C34-400B-A573-4A81CDC66674}" type="presParOf" srcId="{535333EA-9636-4589-93B7-8DC360609A4C}" destId="{1A5459C6-850A-4F43-8B64-6B72404F6F1E}" srcOrd="10" destOrd="0" presId="urn:microsoft.com/office/officeart/2008/layout/HexagonCluster"/>
    <dgm:cxn modelId="{78F51638-0142-4A03-9D73-CBBAF190FD16}" type="presParOf" srcId="{1A5459C6-850A-4F43-8B64-6B72404F6F1E}" destId="{D6A787B7-86F6-43E3-ADD3-A9FA5ABC5498}" srcOrd="0" destOrd="0" presId="urn:microsoft.com/office/officeart/2008/layout/HexagonCluster"/>
    <dgm:cxn modelId="{8C64473B-29DD-4256-BE70-2316C75DAC47}" type="presParOf" srcId="{535333EA-9636-4589-93B7-8DC360609A4C}" destId="{7C347140-A32B-4E45-A1B2-24C004B32954}" srcOrd="11" destOrd="0" presId="urn:microsoft.com/office/officeart/2008/layout/HexagonCluster"/>
    <dgm:cxn modelId="{1ED0A602-394C-4795-AB43-BE80BDBB2621}" type="presParOf" srcId="{7C347140-A32B-4E45-A1B2-24C004B32954}" destId="{7728A88B-333A-4C3D-88A6-3D77A283B1CC}" srcOrd="0" destOrd="0" presId="urn:microsoft.com/office/officeart/2008/layout/HexagonCluster"/>
    <dgm:cxn modelId="{9B778DE2-9C48-482F-BBC6-FB6658A394DB}" type="presParOf" srcId="{535333EA-9636-4589-93B7-8DC360609A4C}" destId="{44B2082B-09CE-49EF-A3D6-3C77DE47ACF2}" srcOrd="12" destOrd="0" presId="urn:microsoft.com/office/officeart/2008/layout/HexagonCluster"/>
    <dgm:cxn modelId="{EC454E5E-1BB8-43DA-92B9-F5249408FF80}" type="presParOf" srcId="{44B2082B-09CE-49EF-A3D6-3C77DE47ACF2}" destId="{F2A4FAA7-2C84-4419-868B-A62A353F1821}" srcOrd="0" destOrd="0" presId="urn:microsoft.com/office/officeart/2008/layout/HexagonCluster"/>
    <dgm:cxn modelId="{03761E2C-0DD2-473C-8085-04AFFD5CB3A3}" type="presParOf" srcId="{535333EA-9636-4589-93B7-8DC360609A4C}" destId="{CA7C0751-281C-441E-BF91-966752104A5A}" srcOrd="13" destOrd="0" presId="urn:microsoft.com/office/officeart/2008/layout/HexagonCluster"/>
    <dgm:cxn modelId="{69A75CC9-631C-424D-A4C8-B391957A4BB3}" type="presParOf" srcId="{CA7C0751-281C-441E-BF91-966752104A5A}" destId="{5124983F-23E7-4F7B-AD44-8103357FD4D5}" srcOrd="0" destOrd="0" presId="urn:microsoft.com/office/officeart/2008/layout/HexagonCluster"/>
    <dgm:cxn modelId="{6480E003-3ECD-4585-9BAF-F25AB747238B}" type="presParOf" srcId="{535333EA-9636-4589-93B7-8DC360609A4C}" destId="{21444411-D138-4309-9009-727B0E30F715}" srcOrd="14" destOrd="0" presId="urn:microsoft.com/office/officeart/2008/layout/HexagonCluster"/>
    <dgm:cxn modelId="{51281CB4-9FBC-42F8-8BB8-2B53CA997189}" type="presParOf" srcId="{21444411-D138-4309-9009-727B0E30F715}" destId="{8AA17343-BE9C-4582-B8AD-5C69F9CAA826}" srcOrd="0" destOrd="0" presId="urn:microsoft.com/office/officeart/2008/layout/HexagonCluster"/>
    <dgm:cxn modelId="{331243DD-0BFC-4966-AC6B-A339193E840E}" type="presParOf" srcId="{535333EA-9636-4589-93B7-8DC360609A4C}" destId="{593CFB36-3DE9-4E76-A9B8-97F3C1304C0B}" srcOrd="15" destOrd="0" presId="urn:microsoft.com/office/officeart/2008/layout/HexagonCluster"/>
    <dgm:cxn modelId="{76B81AF2-7AE3-49E6-BD28-CF726E02BACC}" type="presParOf" srcId="{593CFB36-3DE9-4E76-A9B8-97F3C1304C0B}" destId="{4773C592-1649-47A3-BB4A-E74986EEB20E}" srcOrd="0" destOrd="0" presId="urn:microsoft.com/office/officeart/2008/layout/HexagonCluster"/>
    <dgm:cxn modelId="{C8DD9998-2F88-4085-837D-0EDED445B03C}" type="presParOf" srcId="{535333EA-9636-4589-93B7-8DC360609A4C}" destId="{4BCBA661-7426-4571-A132-B0F289DF235B}" srcOrd="16" destOrd="0" presId="urn:microsoft.com/office/officeart/2008/layout/HexagonCluster"/>
    <dgm:cxn modelId="{791BA1AE-B4A0-4D63-8F24-8538DA8ECE30}" type="presParOf" srcId="{4BCBA661-7426-4571-A132-B0F289DF235B}" destId="{6A4F0FED-1634-44DB-BF5F-21F1B1A9ADF0}" srcOrd="0" destOrd="0" presId="urn:microsoft.com/office/officeart/2008/layout/HexagonCluster"/>
    <dgm:cxn modelId="{CF8B1E5C-3F95-4A8E-BFF1-457B4DD56E24}" type="presParOf" srcId="{535333EA-9636-4589-93B7-8DC360609A4C}" destId="{0D7505B4-6C66-44FF-8F2D-8F0C0A048F5F}" srcOrd="17" destOrd="0" presId="urn:microsoft.com/office/officeart/2008/layout/HexagonCluster"/>
    <dgm:cxn modelId="{71F81E20-C5E0-4F8B-8F00-7976C2DDBDA5}" type="presParOf" srcId="{0D7505B4-6C66-44FF-8F2D-8F0C0A048F5F}" destId="{B3F7A757-E839-4354-ABE8-50B2D87D3E89}" srcOrd="0" destOrd="0" presId="urn:microsoft.com/office/officeart/2008/layout/HexagonCluster"/>
    <dgm:cxn modelId="{ED58FBDC-59F4-49E2-8A9C-E59CD3C0F77A}" type="presParOf" srcId="{535333EA-9636-4589-93B7-8DC360609A4C}" destId="{7997EE5E-3BAF-457E-A464-1D44EB759AE3}" srcOrd="18" destOrd="0" presId="urn:microsoft.com/office/officeart/2008/layout/HexagonCluster"/>
    <dgm:cxn modelId="{5BB97BA3-586D-452C-99F7-A715EA9170F2}" type="presParOf" srcId="{7997EE5E-3BAF-457E-A464-1D44EB759AE3}" destId="{0FA461C1-69F9-49C2-B229-22E9FDB0537C}" srcOrd="0" destOrd="0" presId="urn:microsoft.com/office/officeart/2008/layout/HexagonCluster"/>
    <dgm:cxn modelId="{E02AF8CE-5CE0-47EF-B787-578A372986E8}" type="presParOf" srcId="{535333EA-9636-4589-93B7-8DC360609A4C}" destId="{9819DAAF-D1D5-434E-9E69-42EAF6C7C579}" srcOrd="19" destOrd="0" presId="urn:microsoft.com/office/officeart/2008/layout/HexagonCluster"/>
    <dgm:cxn modelId="{94B04D20-2FB1-4E03-A0C3-124024C4203E}" type="presParOf" srcId="{9819DAAF-D1D5-434E-9E69-42EAF6C7C579}" destId="{027EFDE4-8475-4D5F-BF7B-EE2BFAE863A8}" srcOrd="0" destOrd="0" presId="urn:microsoft.com/office/officeart/2008/layout/HexagonCluster"/>
    <dgm:cxn modelId="{EF29CAD5-3828-47B6-892F-28CE1D9F00AA}" type="presParOf" srcId="{535333EA-9636-4589-93B7-8DC360609A4C}" destId="{82D24BE0-5CB9-4700-8D87-66AAE894939D}" srcOrd="20" destOrd="0" presId="urn:microsoft.com/office/officeart/2008/layout/HexagonCluster"/>
    <dgm:cxn modelId="{2FB92A8E-A822-4BB5-B0C1-9B5E0DBBC191}" type="presParOf" srcId="{82D24BE0-5CB9-4700-8D87-66AAE894939D}" destId="{CC0CB1BB-4E9A-4E6D-A579-48F7794237F7}" srcOrd="0" destOrd="0" presId="urn:microsoft.com/office/officeart/2008/layout/HexagonCluster"/>
    <dgm:cxn modelId="{5715ADD4-4CFE-469A-AF69-F2A800AE942E}" type="presParOf" srcId="{535333EA-9636-4589-93B7-8DC360609A4C}" destId="{D2968431-FC34-4528-A2B8-72CFA2761365}" srcOrd="21" destOrd="0" presId="urn:microsoft.com/office/officeart/2008/layout/HexagonCluster"/>
    <dgm:cxn modelId="{8ABAB403-0139-4976-A634-63C4BD4915A3}" type="presParOf" srcId="{D2968431-FC34-4528-A2B8-72CFA2761365}" destId="{95C138D8-244A-4115-928D-B915EB399C8A}" srcOrd="0" destOrd="0" presId="urn:microsoft.com/office/officeart/2008/layout/HexagonCluster"/>
    <dgm:cxn modelId="{88301C89-A56A-4C52-A87A-037FAA8B5779}" type="presParOf" srcId="{535333EA-9636-4589-93B7-8DC360609A4C}" destId="{40587C8E-7EB1-423E-A01D-78025BD971A1}" srcOrd="22" destOrd="0" presId="urn:microsoft.com/office/officeart/2008/layout/HexagonCluster"/>
    <dgm:cxn modelId="{5CB3D426-EEAC-497A-9A96-3ACD06DB3DFF}" type="presParOf" srcId="{40587C8E-7EB1-423E-A01D-78025BD971A1}" destId="{BB79FAE1-7E0C-47DB-A710-0BC3E6BFEFD9}" srcOrd="0" destOrd="0" presId="urn:microsoft.com/office/officeart/2008/layout/HexagonCluster"/>
    <dgm:cxn modelId="{FAAA1490-56AC-4A7B-B42A-891DD864C62D}" type="presParOf" srcId="{535333EA-9636-4589-93B7-8DC360609A4C}" destId="{3282F32A-A075-4323-9774-617581D1EEC1}" srcOrd="23" destOrd="0" presId="urn:microsoft.com/office/officeart/2008/layout/HexagonCluster"/>
    <dgm:cxn modelId="{B14F7712-9508-47D7-B5B7-D06D661AE4DF}" type="presParOf" srcId="{3282F32A-A075-4323-9774-617581D1EEC1}" destId="{38588180-1DF6-4CD9-A584-436D286F88F8}" srcOrd="0" destOrd="0" presId="urn:microsoft.com/office/officeart/2008/layout/HexagonCluster"/>
    <dgm:cxn modelId="{D6006952-705E-4A6A-871C-2DA0BE45315F}" type="presParOf" srcId="{535333EA-9636-4589-93B7-8DC360609A4C}" destId="{010780AB-1A1C-4351-B4BC-D120B41255DE}" srcOrd="24" destOrd="0" presId="urn:microsoft.com/office/officeart/2008/layout/HexagonCluster"/>
    <dgm:cxn modelId="{F8FA9BE4-6B1F-4492-B6AF-242A5F0BD729}" type="presParOf" srcId="{010780AB-1A1C-4351-B4BC-D120B41255DE}" destId="{119D6311-EE40-412F-B49A-D995547AF5EB}" srcOrd="0" destOrd="0" presId="urn:microsoft.com/office/officeart/2008/layout/HexagonCluster"/>
    <dgm:cxn modelId="{352EF913-B0E4-4E2A-B85B-28E007C9E832}" type="presParOf" srcId="{535333EA-9636-4589-93B7-8DC360609A4C}" destId="{1E85314F-62D1-4401-8769-E651CAB24E9D}" srcOrd="25" destOrd="0" presId="urn:microsoft.com/office/officeart/2008/layout/HexagonCluster"/>
    <dgm:cxn modelId="{7AA9FAA5-59DA-410C-9D47-7B4527886E8F}" type="presParOf" srcId="{1E85314F-62D1-4401-8769-E651CAB24E9D}" destId="{A271C42A-C388-4157-8811-80B5ECBC9A3D}" srcOrd="0" destOrd="0" presId="urn:microsoft.com/office/officeart/2008/layout/HexagonCluster"/>
    <dgm:cxn modelId="{5F918EFA-17A8-4D59-ACE6-75C3B5706A34}" type="presParOf" srcId="{535333EA-9636-4589-93B7-8DC360609A4C}" destId="{B694AE12-796D-4D84-8385-3A0AE2874232}" srcOrd="26" destOrd="0" presId="urn:microsoft.com/office/officeart/2008/layout/HexagonCluster"/>
    <dgm:cxn modelId="{2E9332D4-FB28-4063-AD70-4AB57EEE881E}" type="presParOf" srcId="{B694AE12-796D-4D84-8385-3A0AE2874232}" destId="{977AF14E-172E-447B-83C5-C4004849A08B}" srcOrd="0" destOrd="0" presId="urn:microsoft.com/office/officeart/2008/layout/HexagonCluster"/>
    <dgm:cxn modelId="{DBE85A3E-96F4-4DCD-9957-2448CEC46528}" type="presParOf" srcId="{535333EA-9636-4589-93B7-8DC360609A4C}" destId="{E1911148-0A17-4B9A-85FC-C20E31D14EFC}" srcOrd="27" destOrd="0" presId="urn:microsoft.com/office/officeart/2008/layout/HexagonCluster"/>
    <dgm:cxn modelId="{A4535443-EC4D-4CEF-91D4-C83D4FC32619}" type="presParOf" srcId="{E1911148-0A17-4B9A-85FC-C20E31D14EFC}" destId="{57E8973C-29A6-420F-B3E6-F91EECE8AC89}"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02332-0892-4C37-A519-41A83F35CE48}">
      <dsp:nvSpPr>
        <dsp:cNvPr id="0" name=""/>
        <dsp:cNvSpPr/>
      </dsp:nvSpPr>
      <dsp:spPr>
        <a:xfrm>
          <a:off x="1454936" y="2470668"/>
          <a:ext cx="1690702" cy="1451763"/>
        </a:xfrm>
        <a:prstGeom prst="hexagon">
          <a:avLst>
            <a:gd name="adj" fmla="val 25000"/>
            <a:gd name="vf" fmla="val 115470"/>
          </a:avLst>
        </a:prstGeom>
        <a:solidFill>
          <a:schemeClr val="accent3">
            <a:lumMod val="75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AU" sz="2000" kern="1200" dirty="0" smtClean="0"/>
            <a:t>Innovation Statement</a:t>
          </a:r>
          <a:endParaRPr lang="en-AU" sz="2000" kern="1200" dirty="0"/>
        </a:p>
      </dsp:txBody>
      <dsp:txXfrm>
        <a:off x="1716808" y="2695531"/>
        <a:ext cx="1166958" cy="1002037"/>
      </dsp:txXfrm>
    </dsp:sp>
    <dsp:sp modelId="{0A93BE4B-AB34-4678-A1FA-4B43653183AC}">
      <dsp:nvSpPr>
        <dsp:cNvPr id="0" name=""/>
        <dsp:cNvSpPr/>
      </dsp:nvSpPr>
      <dsp:spPr>
        <a:xfrm>
          <a:off x="1495276" y="3119666"/>
          <a:ext cx="197218" cy="1701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258C54-1B56-4A02-BF6A-5BE9E9FCE90A}">
      <dsp:nvSpPr>
        <dsp:cNvPr id="0" name=""/>
        <dsp:cNvSpPr/>
      </dsp:nvSpPr>
      <dsp:spPr>
        <a:xfrm>
          <a:off x="0" y="1667902"/>
          <a:ext cx="1690702" cy="1451763"/>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C34D5B-2A33-42BC-BF0B-636939352742}">
      <dsp:nvSpPr>
        <dsp:cNvPr id="0" name=""/>
        <dsp:cNvSpPr/>
      </dsp:nvSpPr>
      <dsp:spPr>
        <a:xfrm>
          <a:off x="1158211" y="2927046"/>
          <a:ext cx="197218" cy="1701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480167-F881-4DE6-BA1F-9BC750615930}">
      <dsp:nvSpPr>
        <dsp:cNvPr id="0" name=""/>
        <dsp:cNvSpPr/>
      </dsp:nvSpPr>
      <dsp:spPr>
        <a:xfrm>
          <a:off x="2909872" y="1663525"/>
          <a:ext cx="1690702" cy="1451763"/>
        </a:xfrm>
        <a:prstGeom prst="hexagon">
          <a:avLst>
            <a:gd name="adj" fmla="val 25000"/>
            <a:gd name="vf" fmla="val 115470"/>
          </a:avLst>
        </a:prstGeom>
        <a:solidFill>
          <a:schemeClr val="accent3">
            <a:lumMod val="75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AU" sz="2000" kern="1200" smtClean="0"/>
            <a:t>Statutory </a:t>
          </a:r>
          <a:r>
            <a:rPr lang="en-AU" sz="2000" kern="1200" dirty="0" smtClean="0"/>
            <a:t>Remedial Power</a:t>
          </a:r>
          <a:endParaRPr lang="en-AU" sz="2000" kern="1200" dirty="0"/>
        </a:p>
      </dsp:txBody>
      <dsp:txXfrm>
        <a:off x="3171744" y="1888388"/>
        <a:ext cx="1166958" cy="1002037"/>
      </dsp:txXfrm>
    </dsp:sp>
    <dsp:sp modelId="{D16553E9-5EBE-4BE5-B5C8-5B399C494D2A}">
      <dsp:nvSpPr>
        <dsp:cNvPr id="0" name=""/>
        <dsp:cNvSpPr/>
      </dsp:nvSpPr>
      <dsp:spPr>
        <a:xfrm>
          <a:off x="4073463" y="2919385"/>
          <a:ext cx="197218" cy="1701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61C94F-B656-4AD9-950E-65DC28C31E70}">
      <dsp:nvSpPr>
        <dsp:cNvPr id="0" name=""/>
        <dsp:cNvSpPr/>
      </dsp:nvSpPr>
      <dsp:spPr>
        <a:xfrm>
          <a:off x="4363912" y="2467384"/>
          <a:ext cx="1690702" cy="1451763"/>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735FA0-B3E8-488F-A0E4-CE9D0A023EB0}">
      <dsp:nvSpPr>
        <dsp:cNvPr id="0" name=""/>
        <dsp:cNvSpPr/>
      </dsp:nvSpPr>
      <dsp:spPr>
        <a:xfrm>
          <a:off x="4405149" y="3113646"/>
          <a:ext cx="197218" cy="1701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91A47A-C95F-4478-824F-BE6D41B239FB}">
      <dsp:nvSpPr>
        <dsp:cNvPr id="0" name=""/>
        <dsp:cNvSpPr/>
      </dsp:nvSpPr>
      <dsp:spPr>
        <a:xfrm>
          <a:off x="1454936" y="865684"/>
          <a:ext cx="1690702" cy="1451763"/>
        </a:xfrm>
        <a:prstGeom prst="hexagon">
          <a:avLst>
            <a:gd name="adj" fmla="val 25000"/>
            <a:gd name="vf" fmla="val 115470"/>
          </a:avLst>
        </a:prstGeom>
        <a:solidFill>
          <a:schemeClr val="accent3">
            <a:lumMod val="75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AU" sz="2000" kern="1200" dirty="0" smtClean="0"/>
            <a:t>R&amp;D review</a:t>
          </a:r>
          <a:endParaRPr lang="en-AU" sz="2000" kern="1200" dirty="0"/>
        </a:p>
      </dsp:txBody>
      <dsp:txXfrm>
        <a:off x="1716808" y="1090547"/>
        <a:ext cx="1166958" cy="1002037"/>
      </dsp:txXfrm>
    </dsp:sp>
    <dsp:sp modelId="{99E531EA-7BE9-4974-8A31-7DA327D537C3}">
      <dsp:nvSpPr>
        <dsp:cNvPr id="0" name=""/>
        <dsp:cNvSpPr/>
      </dsp:nvSpPr>
      <dsp:spPr>
        <a:xfrm>
          <a:off x="2605976" y="885384"/>
          <a:ext cx="197218" cy="1701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A787B7-86F6-43E3-ADD3-A9FA5ABC5498}">
      <dsp:nvSpPr>
        <dsp:cNvPr id="0" name=""/>
        <dsp:cNvSpPr/>
      </dsp:nvSpPr>
      <dsp:spPr>
        <a:xfrm>
          <a:off x="2909872" y="58541"/>
          <a:ext cx="1690702" cy="1451763"/>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28A88B-333A-4C3D-88A6-3D77A283B1CC}">
      <dsp:nvSpPr>
        <dsp:cNvPr id="0" name=""/>
        <dsp:cNvSpPr/>
      </dsp:nvSpPr>
      <dsp:spPr>
        <a:xfrm>
          <a:off x="2957384" y="701519"/>
          <a:ext cx="197218" cy="1701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A4FAA7-2C84-4419-868B-A62A353F1821}">
      <dsp:nvSpPr>
        <dsp:cNvPr id="0" name=""/>
        <dsp:cNvSpPr/>
      </dsp:nvSpPr>
      <dsp:spPr>
        <a:xfrm>
          <a:off x="4363912" y="862401"/>
          <a:ext cx="1690702" cy="1451763"/>
        </a:xfrm>
        <a:prstGeom prst="hexagon">
          <a:avLst>
            <a:gd name="adj" fmla="val 25000"/>
            <a:gd name="vf" fmla="val 115470"/>
          </a:avLst>
        </a:prstGeom>
        <a:solidFill>
          <a:schemeClr val="accent4">
            <a:lumMod val="60000"/>
            <a:lumOff val="4000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AU" sz="2000" kern="1200" dirty="0" smtClean="0"/>
            <a:t>Small Business Package – 2015/16 budget</a:t>
          </a:r>
          <a:endParaRPr lang="en-AU" sz="2000" kern="1200" dirty="0"/>
        </a:p>
      </dsp:txBody>
      <dsp:txXfrm>
        <a:off x="4625784" y="1087264"/>
        <a:ext cx="1166958" cy="1002037"/>
      </dsp:txXfrm>
    </dsp:sp>
    <dsp:sp modelId="{5124983F-23E7-4F7B-AD44-8103357FD4D5}">
      <dsp:nvSpPr>
        <dsp:cNvPr id="0" name=""/>
        <dsp:cNvSpPr/>
      </dsp:nvSpPr>
      <dsp:spPr>
        <a:xfrm>
          <a:off x="5826917" y="1505926"/>
          <a:ext cx="197218" cy="1701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A17343-BE9C-4582-B8AD-5C69F9CAA826}">
      <dsp:nvSpPr>
        <dsp:cNvPr id="0" name=""/>
        <dsp:cNvSpPr/>
      </dsp:nvSpPr>
      <dsp:spPr>
        <a:xfrm>
          <a:off x="5818849" y="1678847"/>
          <a:ext cx="1690702" cy="1451763"/>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7000" r="-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73C592-1649-47A3-BB4A-E74986EEB20E}">
      <dsp:nvSpPr>
        <dsp:cNvPr id="0" name=""/>
        <dsp:cNvSpPr/>
      </dsp:nvSpPr>
      <dsp:spPr>
        <a:xfrm>
          <a:off x="6148742" y="1704566"/>
          <a:ext cx="197218" cy="1701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4F0FED-1634-44DB-BF5F-21F1B1A9ADF0}">
      <dsp:nvSpPr>
        <dsp:cNvPr id="0" name=""/>
        <dsp:cNvSpPr/>
      </dsp:nvSpPr>
      <dsp:spPr>
        <a:xfrm>
          <a:off x="5818849" y="73863"/>
          <a:ext cx="1690702" cy="1451763"/>
        </a:xfrm>
        <a:prstGeom prst="hexagon">
          <a:avLst>
            <a:gd name="adj" fmla="val 25000"/>
            <a:gd name="vf" fmla="val 115470"/>
          </a:avLst>
        </a:prstGeom>
        <a:solidFill>
          <a:schemeClr val="accent4">
            <a:lumMod val="60000"/>
            <a:lumOff val="4000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AU" sz="2000" kern="1200" dirty="0" smtClean="0"/>
            <a:t>GST on imported services – 2015/16 budget</a:t>
          </a:r>
          <a:endParaRPr lang="en-AU" sz="2000" kern="1200" dirty="0"/>
        </a:p>
      </dsp:txBody>
      <dsp:txXfrm>
        <a:off x="6080721" y="298726"/>
        <a:ext cx="1166958" cy="1002037"/>
      </dsp:txXfrm>
    </dsp:sp>
    <dsp:sp modelId="{B3F7A757-E839-4354-ABE8-50B2D87D3E89}">
      <dsp:nvSpPr>
        <dsp:cNvPr id="0" name=""/>
        <dsp:cNvSpPr/>
      </dsp:nvSpPr>
      <dsp:spPr>
        <a:xfrm>
          <a:off x="7281853" y="724502"/>
          <a:ext cx="197218" cy="1701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A461C1-69F9-49C2-B229-22E9FDB0537C}">
      <dsp:nvSpPr>
        <dsp:cNvPr id="0" name=""/>
        <dsp:cNvSpPr/>
      </dsp:nvSpPr>
      <dsp:spPr>
        <a:xfrm>
          <a:off x="7273785" y="883742"/>
          <a:ext cx="1690702" cy="1451763"/>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000" r="-2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7EFDE4-8475-4D5F-BF7B-EE2BFAE863A8}">
      <dsp:nvSpPr>
        <dsp:cNvPr id="0" name=""/>
        <dsp:cNvSpPr/>
      </dsp:nvSpPr>
      <dsp:spPr>
        <a:xfrm>
          <a:off x="7610850" y="916028"/>
          <a:ext cx="197218" cy="1701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0CB1BB-4E9A-4E6D-A579-48F7794237F7}">
      <dsp:nvSpPr>
        <dsp:cNvPr id="0" name=""/>
        <dsp:cNvSpPr/>
      </dsp:nvSpPr>
      <dsp:spPr>
        <a:xfrm>
          <a:off x="7273785" y="2485990"/>
          <a:ext cx="1690702" cy="1451763"/>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AU" sz="2000" kern="1200" dirty="0" smtClean="0"/>
            <a:t>Sounding Board</a:t>
          </a:r>
          <a:endParaRPr lang="en-AU" sz="2000" kern="1200" dirty="0"/>
        </a:p>
      </dsp:txBody>
      <dsp:txXfrm>
        <a:off x="7535657" y="2710853"/>
        <a:ext cx="1166958" cy="1002037"/>
      </dsp:txXfrm>
    </dsp:sp>
    <dsp:sp modelId="{95C138D8-244A-4115-928D-B915EB399C8A}">
      <dsp:nvSpPr>
        <dsp:cNvPr id="0" name=""/>
        <dsp:cNvSpPr/>
      </dsp:nvSpPr>
      <dsp:spPr>
        <a:xfrm>
          <a:off x="7609057" y="3757719"/>
          <a:ext cx="197218" cy="1701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79FAE1-7E0C-47DB-A710-0BC3E6BFEFD9}">
      <dsp:nvSpPr>
        <dsp:cNvPr id="0" name=""/>
        <dsp:cNvSpPr/>
      </dsp:nvSpPr>
      <dsp:spPr>
        <a:xfrm>
          <a:off x="5818849" y="3281094"/>
          <a:ext cx="1690702" cy="1451763"/>
        </a:xfrm>
        <a:prstGeom prst="hexagon">
          <a:avLst>
            <a:gd name="adj" fmla="val 25000"/>
            <a:gd name="vf" fmla="val 11547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7000" r="-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588180-1DF6-4CD9-A584-436D286F88F8}">
      <dsp:nvSpPr>
        <dsp:cNvPr id="0" name=""/>
        <dsp:cNvSpPr/>
      </dsp:nvSpPr>
      <dsp:spPr>
        <a:xfrm>
          <a:off x="7295300" y="3918053"/>
          <a:ext cx="197218" cy="1701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9D6311-EE40-412F-B49A-D995547AF5EB}">
      <dsp:nvSpPr>
        <dsp:cNvPr id="0" name=""/>
        <dsp:cNvSpPr/>
      </dsp:nvSpPr>
      <dsp:spPr>
        <a:xfrm>
          <a:off x="2908079" y="3271792"/>
          <a:ext cx="1690702" cy="1451763"/>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AU" sz="2000" kern="1200" dirty="0" smtClean="0"/>
            <a:t>Board’s current work program</a:t>
          </a:r>
          <a:endParaRPr lang="en-AU" sz="2000" kern="1200" dirty="0"/>
        </a:p>
      </dsp:txBody>
      <dsp:txXfrm>
        <a:off x="3169951" y="3496655"/>
        <a:ext cx="1166958" cy="1002037"/>
      </dsp:txXfrm>
    </dsp:sp>
    <dsp:sp modelId="{A271C42A-C388-4157-8811-80B5ECBC9A3D}">
      <dsp:nvSpPr>
        <dsp:cNvPr id="0" name=""/>
        <dsp:cNvSpPr/>
      </dsp:nvSpPr>
      <dsp:spPr>
        <a:xfrm>
          <a:off x="2956488" y="3915317"/>
          <a:ext cx="197218" cy="1701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7AF14E-172E-447B-83C5-C4004849A08B}">
      <dsp:nvSpPr>
        <dsp:cNvPr id="0" name=""/>
        <dsp:cNvSpPr/>
      </dsp:nvSpPr>
      <dsp:spPr>
        <a:xfrm>
          <a:off x="1454039" y="4078935"/>
          <a:ext cx="1690702" cy="1451763"/>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6000" r="-6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E8973C-29A6-420F-B3E6-F91EECE8AC89}">
      <dsp:nvSpPr>
        <dsp:cNvPr id="0" name=""/>
        <dsp:cNvSpPr/>
      </dsp:nvSpPr>
      <dsp:spPr>
        <a:xfrm>
          <a:off x="2604183" y="4099182"/>
          <a:ext cx="197218" cy="1701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E586104-8906-48FB-8443-9FFF615EB080}" type="datetimeFigureOut">
              <a:rPr lang="en-AU" smtClean="0"/>
              <a:t>23/01/2017</a:t>
            </a:fld>
            <a:endParaRPr lang="en-AU"/>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AE6BAEEE-CEFB-4B5F-93CB-5AA039E5FAF6}" type="slidenum">
              <a:rPr lang="en-AU" smtClean="0"/>
              <a:t>‹#›</a:t>
            </a:fld>
            <a:endParaRPr lang="en-AU"/>
          </a:p>
        </p:txBody>
      </p:sp>
    </p:spTree>
    <p:extLst>
      <p:ext uri="{BB962C8B-B14F-4D97-AF65-F5344CB8AC3E}">
        <p14:creationId xmlns:p14="http://schemas.microsoft.com/office/powerpoint/2010/main" val="2812745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95C8492B-D7FF-41E7-96C9-2A7EAD5BF85A}" type="datetimeFigureOut">
              <a:rPr lang="en-AU" smtClean="0"/>
              <a:t>23/01/2017</a:t>
            </a:fld>
            <a:endParaRPr lang="en-AU"/>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FA8AD975-C7F1-411D-AD98-4D598E1B8222}" type="slidenum">
              <a:rPr lang="en-AU" smtClean="0"/>
              <a:t>‹#›</a:t>
            </a:fld>
            <a:endParaRPr lang="en-AU"/>
          </a:p>
        </p:txBody>
      </p:sp>
    </p:spTree>
    <p:extLst>
      <p:ext uri="{BB962C8B-B14F-4D97-AF65-F5344CB8AC3E}">
        <p14:creationId xmlns:p14="http://schemas.microsoft.com/office/powerpoint/2010/main" val="3614713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432" indent="-162432">
              <a:buFontTx/>
              <a:buChar char="-"/>
            </a:pPr>
            <a:endParaRPr lang="en-AU" dirty="0"/>
          </a:p>
        </p:txBody>
      </p:sp>
      <p:sp>
        <p:nvSpPr>
          <p:cNvPr id="4" name="Slide Number Placeholder 3"/>
          <p:cNvSpPr>
            <a:spLocks noGrp="1"/>
          </p:cNvSpPr>
          <p:nvPr>
            <p:ph type="sldNum" sz="quarter" idx="10"/>
          </p:nvPr>
        </p:nvSpPr>
        <p:spPr/>
        <p:txBody>
          <a:bodyPr/>
          <a:lstStyle/>
          <a:p>
            <a:fld id="{DEACF33C-B253-4294-A9A3-7C9949FA86F9}" type="slidenum">
              <a:rPr lang="en-AU" smtClean="0"/>
              <a:t>1</a:t>
            </a:fld>
            <a:endParaRPr lang="en-AU" dirty="0"/>
          </a:p>
        </p:txBody>
      </p:sp>
      <p:sp>
        <p:nvSpPr>
          <p:cNvPr id="5" name="Date Placeholder 4"/>
          <p:cNvSpPr>
            <a:spLocks noGrp="1"/>
          </p:cNvSpPr>
          <p:nvPr>
            <p:ph type="dt" idx="11"/>
          </p:nvPr>
        </p:nvSpPr>
        <p:spPr/>
        <p:txBody>
          <a:bodyPr/>
          <a:lstStyle/>
          <a:p>
            <a:fld id="{DF3E934A-F7B9-41CF-8C55-2131C3D5FF92}" type="datetime1">
              <a:rPr lang="en-AU" smtClean="0"/>
              <a:t>23/01/2017</a:t>
            </a:fld>
            <a:endParaRPr lang="en-AU" dirty="0"/>
          </a:p>
        </p:txBody>
      </p:sp>
    </p:spTree>
    <p:extLst>
      <p:ext uri="{BB962C8B-B14F-4D97-AF65-F5344CB8AC3E}">
        <p14:creationId xmlns:p14="http://schemas.microsoft.com/office/powerpoint/2010/main" val="3030354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2016-17</a:t>
            </a:r>
            <a:r>
              <a:rPr lang="en-AU" baseline="0" dirty="0" smtClean="0"/>
              <a:t> Budget contained a number of key themes which were expressed through 3 key tax packages:</a:t>
            </a:r>
          </a:p>
          <a:p>
            <a:endParaRPr lang="en-AU" baseline="0" dirty="0" smtClean="0"/>
          </a:p>
          <a:p>
            <a:pPr marL="171450" indent="-171450">
              <a:buFont typeface="Arial" panose="020B0604020202020204" pitchFamily="34" charset="0"/>
              <a:buChar char="•"/>
            </a:pPr>
            <a:r>
              <a:rPr lang="en-AU" b="0" baseline="0" dirty="0" smtClean="0"/>
              <a:t>Superannuation reform package</a:t>
            </a:r>
          </a:p>
          <a:p>
            <a:pPr marL="171450" indent="-171450">
              <a:buFont typeface="Arial" panose="020B0604020202020204" pitchFamily="34" charset="0"/>
              <a:buChar char="•"/>
            </a:pPr>
            <a:r>
              <a:rPr lang="en-AU" b="0" baseline="0" dirty="0" smtClean="0"/>
              <a:t>Tax Integrity Package</a:t>
            </a:r>
          </a:p>
          <a:p>
            <a:pPr marL="171450" indent="-171450">
              <a:buFont typeface="Arial" panose="020B0604020202020204" pitchFamily="34" charset="0"/>
              <a:buChar char="•"/>
            </a:pPr>
            <a:r>
              <a:rPr lang="en-AU" b="0" baseline="0" dirty="0" smtClean="0"/>
              <a:t>A Ten Year Enterprise Tax Plan</a:t>
            </a:r>
          </a:p>
          <a:p>
            <a:pPr marL="0" indent="0">
              <a:buFont typeface="Arial" panose="020B0604020202020204" pitchFamily="34" charset="0"/>
              <a:buNone/>
            </a:pPr>
            <a:endParaRPr lang="en-AU" b="0" baseline="0" dirty="0" smtClean="0"/>
          </a:p>
          <a:p>
            <a:pPr marL="0" indent="0">
              <a:buFont typeface="Arial" panose="020B0604020202020204" pitchFamily="34" charset="0"/>
              <a:buNone/>
            </a:pPr>
            <a:r>
              <a:rPr lang="en-AU" b="1" baseline="0" dirty="0" smtClean="0"/>
              <a:t>Superannuation reform package</a:t>
            </a:r>
          </a:p>
          <a:p>
            <a:pPr marL="0" indent="0">
              <a:buFont typeface="Arial" panose="020B0604020202020204" pitchFamily="34" charset="0"/>
              <a:buNone/>
            </a:pPr>
            <a:endParaRPr lang="en-AU" b="1" baseline="0" dirty="0" smtClean="0"/>
          </a:p>
          <a:p>
            <a:pPr marL="0" indent="0">
              <a:buFont typeface="Arial" panose="020B0604020202020204" pitchFamily="34" charset="0"/>
              <a:buNone/>
            </a:pPr>
            <a:r>
              <a:rPr lang="en-AU" b="0" baseline="0" dirty="0" smtClean="0"/>
              <a:t>The Superannuation reform package included the Government clearly expressing the objective of superannuation, being to provide income in retirement to substitute or supplement the age pension. This package also included better targeting of superannuation concessions through measures like the $1.6 million superannuation transfer balance cap </a:t>
            </a:r>
            <a:r>
              <a:rPr lang="en-US" dirty="0" smtClean="0"/>
              <a:t>on the total amount of superannuation that an individual can transfer into retirement phase accounts, the introduction of ‘catch-up concessional superannuation contributions’ that</a:t>
            </a:r>
            <a:r>
              <a:rPr lang="en-US" baseline="0" dirty="0" smtClean="0"/>
              <a:t> </a:t>
            </a:r>
            <a:r>
              <a:rPr lang="en-US" dirty="0" smtClean="0"/>
              <a:t>allow unused concessional contribution caps to be carried forward on a rolling basis for up to five years for those with account balances of $500,000 or less</a:t>
            </a:r>
            <a:r>
              <a:rPr lang="en-US" baseline="0" dirty="0" smtClean="0"/>
              <a:t>, thereby enabling</a:t>
            </a:r>
            <a:r>
              <a:rPr lang="en-US" dirty="0" smtClean="0"/>
              <a:t> those with lower contributions, interrupted work patterns or irregular capacity to make contributions to make ‘catch-up’ payments to boost their superannuation savings,</a:t>
            </a:r>
            <a:r>
              <a:rPr lang="en-US" baseline="0" dirty="0" smtClean="0"/>
              <a:t> </a:t>
            </a:r>
            <a:r>
              <a:rPr lang="en-US" dirty="0" smtClean="0"/>
              <a:t>and the introduction of the Low Income Superannuation Tax Offset to replace the Low Income Superannuation Contribution when the</a:t>
            </a:r>
            <a:r>
              <a:rPr lang="en-US" baseline="0" dirty="0" smtClean="0"/>
              <a:t> latter</a:t>
            </a:r>
            <a:r>
              <a:rPr lang="en-US" dirty="0" smtClean="0"/>
              <a:t> expires on 30 June 2017</a:t>
            </a:r>
            <a:r>
              <a:rPr lang="en-US" baseline="0" dirty="0" smtClean="0"/>
              <a:t>. This will provide continued</a:t>
            </a:r>
            <a:r>
              <a:rPr lang="en-US" dirty="0" smtClean="0"/>
              <a:t> support to</a:t>
            </a:r>
            <a:r>
              <a:rPr lang="en-US" baseline="0" dirty="0" smtClean="0"/>
              <a:t> </a:t>
            </a:r>
            <a:r>
              <a:rPr lang="en-US" dirty="0" smtClean="0"/>
              <a:t>the accumulation of superannuation for low income earners.</a:t>
            </a:r>
            <a:endParaRPr lang="en-AU" b="0" baseline="0" dirty="0" smtClean="0"/>
          </a:p>
          <a:p>
            <a:pPr marL="0" indent="0">
              <a:buFont typeface="Arial" panose="020B0604020202020204" pitchFamily="34" charset="0"/>
              <a:buNone/>
            </a:pPr>
            <a:endParaRPr lang="en-AU" b="0" baseline="0" dirty="0" smtClean="0"/>
          </a:p>
          <a:p>
            <a:r>
              <a:rPr lang="en-AU" sz="1200" b="1" kern="1200" dirty="0" smtClean="0">
                <a:solidFill>
                  <a:schemeClr val="tx1"/>
                </a:solidFill>
                <a:effectLst/>
                <a:latin typeface="+mn-lt"/>
                <a:ea typeface="+mn-ea"/>
                <a:cs typeface="+mn-cs"/>
              </a:rPr>
              <a:t>Tax Integrity Package</a:t>
            </a:r>
          </a:p>
          <a:p>
            <a:endParaRPr lang="en-AU" sz="1200" b="0" kern="1200" dirty="0" smtClean="0">
              <a:solidFill>
                <a:schemeClr val="tx1"/>
              </a:solidFill>
              <a:effectLst/>
              <a:latin typeface="+mn-lt"/>
              <a:ea typeface="+mn-ea"/>
              <a:cs typeface="+mn-cs"/>
            </a:endParaRPr>
          </a:p>
          <a:p>
            <a:r>
              <a:rPr lang="en-AU" sz="1200" b="0" kern="1200" dirty="0" smtClean="0">
                <a:solidFill>
                  <a:schemeClr val="tx1"/>
                </a:solidFill>
                <a:effectLst/>
                <a:latin typeface="+mn-lt"/>
                <a:ea typeface="+mn-ea"/>
                <a:cs typeface="+mn-cs"/>
              </a:rPr>
              <a:t>The tax</a:t>
            </a:r>
            <a:r>
              <a:rPr lang="en-AU" sz="1200" b="0" kern="1200" baseline="0" dirty="0" smtClean="0">
                <a:solidFill>
                  <a:schemeClr val="tx1"/>
                </a:solidFill>
                <a:effectLst/>
                <a:latin typeface="+mn-lt"/>
                <a:ea typeface="+mn-ea"/>
                <a:cs typeface="+mn-cs"/>
              </a:rPr>
              <a:t> integrity package in the budget was all about e</a:t>
            </a:r>
            <a:r>
              <a:rPr lang="en-AU" sz="1200" b="0" kern="1200" dirty="0" smtClean="0">
                <a:solidFill>
                  <a:schemeClr val="tx1"/>
                </a:solidFill>
                <a:effectLst/>
                <a:latin typeface="+mn-lt"/>
                <a:ea typeface="+mn-ea"/>
                <a:cs typeface="+mn-cs"/>
              </a:rPr>
              <a:t>nsuring businesses pay the right amount of tax.</a:t>
            </a:r>
            <a:r>
              <a:rPr lang="en-AU" sz="1200" b="0" kern="1200" baseline="0" dirty="0" smtClean="0">
                <a:solidFill>
                  <a:schemeClr val="tx1"/>
                </a:solidFill>
                <a:effectLst/>
                <a:latin typeface="+mn-lt"/>
                <a:ea typeface="+mn-ea"/>
                <a:cs typeface="+mn-cs"/>
              </a:rPr>
              <a:t> Specific measures as part of this package i</a:t>
            </a:r>
            <a:r>
              <a:rPr lang="en-AU" sz="1200" b="0" kern="1200" dirty="0" smtClean="0">
                <a:solidFill>
                  <a:schemeClr val="tx1"/>
                </a:solidFill>
                <a:effectLst/>
                <a:latin typeface="+mn-lt"/>
                <a:ea typeface="+mn-ea"/>
                <a:cs typeface="+mn-cs"/>
              </a:rPr>
              <a:t>nclude a new diverted profits tax,</a:t>
            </a:r>
            <a:r>
              <a:rPr lang="en-AU" sz="1200" b="0" kern="1200" baseline="0" dirty="0" smtClean="0">
                <a:solidFill>
                  <a:schemeClr val="tx1"/>
                </a:solidFill>
                <a:effectLst/>
                <a:latin typeface="+mn-lt"/>
                <a:ea typeface="+mn-ea"/>
                <a:cs typeface="+mn-cs"/>
              </a:rPr>
              <a:t> the establishment of a</a:t>
            </a:r>
            <a:r>
              <a:rPr lang="en-AU" sz="1200" b="0" kern="1200" dirty="0" smtClean="0">
                <a:solidFill>
                  <a:schemeClr val="tx1"/>
                </a:solidFill>
                <a:effectLst/>
                <a:latin typeface="+mn-lt"/>
                <a:ea typeface="+mn-ea"/>
                <a:cs typeface="+mn-cs"/>
              </a:rPr>
              <a:t> new Tax Avoidance Taskforce within the ATO</a:t>
            </a:r>
            <a:r>
              <a:rPr lang="en-AU" sz="1200" b="0" kern="1200" baseline="0" dirty="0" smtClean="0">
                <a:solidFill>
                  <a:schemeClr val="tx1"/>
                </a:solidFill>
                <a:effectLst/>
                <a:latin typeface="+mn-lt"/>
                <a:ea typeface="+mn-ea"/>
                <a:cs typeface="+mn-cs"/>
              </a:rPr>
              <a:t> to e</a:t>
            </a:r>
            <a:r>
              <a:rPr lang="en-AU" sz="1200" b="0" kern="1200" dirty="0" smtClean="0">
                <a:solidFill>
                  <a:schemeClr val="tx1"/>
                </a:solidFill>
                <a:effectLst/>
                <a:latin typeface="+mn-lt"/>
                <a:ea typeface="+mn-ea"/>
                <a:cs typeface="+mn-cs"/>
              </a:rPr>
              <a:t>nhance</a:t>
            </a:r>
            <a:r>
              <a:rPr lang="en-AU" sz="1200" b="0" kern="1200" baseline="0" dirty="0" smtClean="0">
                <a:solidFill>
                  <a:schemeClr val="tx1"/>
                </a:solidFill>
                <a:effectLst/>
                <a:latin typeface="+mn-lt"/>
                <a:ea typeface="+mn-ea"/>
                <a:cs typeface="+mn-cs"/>
              </a:rPr>
              <a:t> </a:t>
            </a:r>
            <a:r>
              <a:rPr lang="en-AU" sz="1200" b="0" kern="1200" dirty="0" smtClean="0">
                <a:solidFill>
                  <a:schemeClr val="tx1"/>
                </a:solidFill>
                <a:effectLst/>
                <a:latin typeface="+mn-lt"/>
                <a:ea typeface="+mn-ea"/>
                <a:cs typeface="+mn-cs"/>
              </a:rPr>
              <a:t>and extend current compliance programs targeting multinationals, large public and private groups operating in Australia and high wealth individuals</a:t>
            </a:r>
            <a:r>
              <a:rPr lang="en-AU" sz="1200" b="0" kern="1200" baseline="0" dirty="0" smtClean="0">
                <a:solidFill>
                  <a:schemeClr val="tx1"/>
                </a:solidFill>
                <a:effectLst/>
                <a:latin typeface="+mn-lt"/>
                <a:ea typeface="+mn-ea"/>
                <a:cs typeface="+mn-cs"/>
              </a:rPr>
              <a:t>, plus the </a:t>
            </a:r>
            <a:r>
              <a:rPr lang="en-AU" sz="1200" b="0" kern="1200" dirty="0" smtClean="0">
                <a:solidFill>
                  <a:schemeClr val="tx1"/>
                </a:solidFill>
                <a:effectLst/>
                <a:latin typeface="+mn-lt"/>
                <a:ea typeface="+mn-ea"/>
                <a:cs typeface="+mn-cs"/>
              </a:rPr>
              <a:t>implementation of OECD BEPS recommendations on</a:t>
            </a:r>
            <a:r>
              <a:rPr lang="en-AU" sz="1200" b="0" kern="1200" baseline="0" dirty="0" smtClean="0">
                <a:solidFill>
                  <a:schemeClr val="tx1"/>
                </a:solidFill>
                <a:effectLst/>
                <a:latin typeface="+mn-lt"/>
                <a:ea typeface="+mn-ea"/>
                <a:cs typeface="+mn-cs"/>
              </a:rPr>
              <a:t> </a:t>
            </a:r>
            <a:r>
              <a:rPr lang="en-AU" sz="1200" b="0" kern="1200" dirty="0" smtClean="0">
                <a:solidFill>
                  <a:schemeClr val="tx1"/>
                </a:solidFill>
                <a:effectLst/>
                <a:latin typeface="+mn-lt"/>
                <a:ea typeface="+mn-ea"/>
                <a:cs typeface="+mn-cs"/>
              </a:rPr>
              <a:t>hybrids,</a:t>
            </a:r>
            <a:r>
              <a:rPr lang="en-AU" sz="1200" b="0" kern="1200" baseline="0" dirty="0" smtClean="0">
                <a:solidFill>
                  <a:schemeClr val="tx1"/>
                </a:solidFill>
                <a:effectLst/>
                <a:latin typeface="+mn-lt"/>
                <a:ea typeface="+mn-ea"/>
                <a:cs typeface="+mn-cs"/>
              </a:rPr>
              <a:t> </a:t>
            </a:r>
            <a:r>
              <a:rPr lang="en-AU" sz="1200" b="0" kern="1200" dirty="0" smtClean="0">
                <a:solidFill>
                  <a:schemeClr val="tx1"/>
                </a:solidFill>
                <a:effectLst/>
                <a:latin typeface="+mn-lt"/>
                <a:ea typeface="+mn-ea"/>
                <a:cs typeface="+mn-cs"/>
              </a:rPr>
              <a:t>transfer pricing rules and,</a:t>
            </a:r>
            <a:r>
              <a:rPr lang="en-AU" sz="1200" b="0" kern="1200" baseline="0" dirty="0" smtClean="0">
                <a:solidFill>
                  <a:schemeClr val="tx1"/>
                </a:solidFill>
                <a:effectLst/>
                <a:latin typeface="+mn-lt"/>
                <a:ea typeface="+mn-ea"/>
                <a:cs typeface="+mn-cs"/>
              </a:rPr>
              <a:t> importantly, </a:t>
            </a:r>
            <a:r>
              <a:rPr lang="en-AU" sz="1200" b="0" kern="1200" dirty="0" smtClean="0">
                <a:solidFill>
                  <a:schemeClr val="tx1"/>
                </a:solidFill>
                <a:effectLst/>
                <a:latin typeface="+mn-lt"/>
                <a:ea typeface="+mn-ea"/>
                <a:cs typeface="+mn-cs"/>
              </a:rPr>
              <a:t>the disclosure of potential tax avoidanc</a:t>
            </a:r>
            <a:r>
              <a:rPr lang="en-AU" sz="1200" b="0" kern="1200" baseline="0" dirty="0" smtClean="0">
                <a:solidFill>
                  <a:schemeClr val="tx1"/>
                </a:solidFill>
                <a:effectLst/>
                <a:latin typeface="+mn-lt"/>
                <a:ea typeface="+mn-ea"/>
                <a:cs typeface="+mn-cs"/>
              </a:rPr>
              <a:t>e through adoption of a </a:t>
            </a:r>
            <a:r>
              <a:rPr lang="en-AU" sz="1200" b="0" kern="1200" dirty="0" smtClean="0">
                <a:solidFill>
                  <a:schemeClr val="tx1"/>
                </a:solidFill>
                <a:effectLst/>
                <a:latin typeface="+mn-lt"/>
                <a:ea typeface="+mn-ea"/>
                <a:cs typeface="+mn-cs"/>
              </a:rPr>
              <a:t>Tax Transparency Code, increased penalties and new protections for tax whistle-blowers.</a:t>
            </a:r>
          </a:p>
          <a:p>
            <a:endParaRPr lang="en-AU" sz="1200" b="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package also </a:t>
            </a:r>
            <a:r>
              <a:rPr lang="en-AU" sz="1200" b="0" kern="1200" dirty="0" smtClean="0">
                <a:solidFill>
                  <a:schemeClr val="tx1"/>
                </a:solidFill>
                <a:effectLst/>
                <a:latin typeface="+mn-lt"/>
                <a:ea typeface="+mn-ea"/>
                <a:cs typeface="+mn-cs"/>
              </a:rPr>
              <a:t>improved integrity for the consolidation regime by:</a:t>
            </a:r>
          </a:p>
          <a:p>
            <a:endParaRPr lang="en-AU" sz="1200" b="0" kern="1200" dirty="0" smtClean="0">
              <a:solidFill>
                <a:schemeClr val="tx1"/>
              </a:solidFill>
              <a:effectLst/>
              <a:latin typeface="+mn-lt"/>
              <a:ea typeface="+mn-ea"/>
              <a:cs typeface="+mn-cs"/>
            </a:endParaRPr>
          </a:p>
          <a:p>
            <a:r>
              <a:rPr lang="en-AU" sz="1200" b="0" kern="1200" dirty="0" smtClean="0">
                <a:solidFill>
                  <a:schemeClr val="tx1"/>
                </a:solidFill>
                <a:effectLst/>
                <a:latin typeface="+mn-lt"/>
                <a:ea typeface="+mn-ea"/>
                <a:cs typeface="+mn-cs"/>
              </a:rPr>
              <a:t>	1. Better targeting the deductible liabilities measure;</a:t>
            </a:r>
          </a:p>
          <a:p>
            <a:r>
              <a:rPr lang="en-AU" sz="1200" b="0" kern="1200" dirty="0" smtClean="0">
                <a:solidFill>
                  <a:schemeClr val="tx1"/>
                </a:solidFill>
                <a:effectLst/>
                <a:latin typeface="+mn-lt"/>
                <a:ea typeface="+mn-ea"/>
                <a:cs typeface="+mn-cs"/>
              </a:rPr>
              <a:t>	2. Aligning the tax treatment of deferred tax liabilities more closely with commercial outcomes</a:t>
            </a:r>
            <a:r>
              <a:rPr lang="en-AU" sz="1200" b="0" kern="1200" baseline="0" dirty="0" smtClean="0">
                <a:solidFill>
                  <a:schemeClr val="tx1"/>
                </a:solidFill>
                <a:effectLst/>
                <a:latin typeface="+mn-lt"/>
                <a:ea typeface="+mn-ea"/>
                <a:cs typeface="+mn-cs"/>
              </a:rPr>
              <a:t> (t</a:t>
            </a:r>
            <a:r>
              <a:rPr lang="en-AU" sz="1200" b="0" kern="1200" dirty="0" smtClean="0">
                <a:solidFill>
                  <a:schemeClr val="tx1"/>
                </a:solidFill>
                <a:effectLst/>
                <a:latin typeface="+mn-lt"/>
                <a:ea typeface="+mn-ea"/>
                <a:cs typeface="+mn-cs"/>
              </a:rPr>
              <a:t>o apply to 	transactions from the date the amending legislation is introduced</a:t>
            </a:r>
            <a:r>
              <a:rPr lang="en-AU" sz="1200" b="0" kern="1200" baseline="0" dirty="0" smtClean="0">
                <a:solidFill>
                  <a:schemeClr val="tx1"/>
                </a:solidFill>
                <a:effectLst/>
                <a:latin typeface="+mn-lt"/>
                <a:ea typeface="+mn-ea"/>
                <a:cs typeface="+mn-cs"/>
              </a:rPr>
              <a:t> 	</a:t>
            </a:r>
            <a:r>
              <a:rPr lang="en-AU" sz="1200" b="0" kern="1200" dirty="0" smtClean="0">
                <a:solidFill>
                  <a:schemeClr val="tx1"/>
                </a:solidFill>
                <a:effectLst/>
                <a:latin typeface="+mn-lt"/>
                <a:ea typeface="+mn-ea"/>
                <a:cs typeface="+mn-cs"/>
              </a:rPr>
              <a:t>into Parliament)</a:t>
            </a:r>
            <a:r>
              <a:rPr lang="en-AU" sz="1200" b="0" kern="1200" baseline="0" dirty="0" smtClean="0">
                <a:solidFill>
                  <a:schemeClr val="tx1"/>
                </a:solidFill>
                <a:effectLst/>
                <a:latin typeface="+mn-lt"/>
                <a:ea typeface="+mn-ea"/>
                <a:cs typeface="+mn-cs"/>
              </a:rPr>
              <a:t>; and</a:t>
            </a:r>
            <a:r>
              <a:rPr lang="en-AU" sz="1200" b="0" kern="1200" dirty="0" smtClean="0">
                <a:solidFill>
                  <a:schemeClr val="tx1"/>
                </a:solidFill>
                <a:effectLst/>
                <a:latin typeface="+mn-lt"/>
                <a:ea typeface="+mn-ea"/>
                <a:cs typeface="+mn-cs"/>
              </a:rPr>
              <a:t/>
            </a:r>
            <a:br>
              <a:rPr lang="en-AU" sz="1200" b="0" kern="1200" dirty="0" smtClean="0">
                <a:solidFill>
                  <a:schemeClr val="tx1"/>
                </a:solidFill>
                <a:effectLst/>
                <a:latin typeface="+mn-lt"/>
                <a:ea typeface="+mn-ea"/>
                <a:cs typeface="+mn-cs"/>
              </a:rPr>
            </a:br>
            <a:r>
              <a:rPr lang="en-AU" sz="1200" b="0" kern="1200" dirty="0" smtClean="0">
                <a:solidFill>
                  <a:schemeClr val="tx1"/>
                </a:solidFill>
                <a:effectLst/>
                <a:latin typeface="+mn-lt"/>
                <a:ea typeface="+mn-ea"/>
                <a:cs typeface="+mn-cs"/>
              </a:rPr>
              <a:t>	3. Broadening the securitised asset measure to transactions that </a:t>
            </a:r>
            <a:r>
              <a:rPr lang="en-AU" sz="1200" kern="1200" dirty="0" smtClean="0">
                <a:solidFill>
                  <a:schemeClr val="tx1"/>
                </a:solidFill>
                <a:effectLst/>
                <a:latin typeface="+mn-lt"/>
                <a:ea typeface="+mn-ea"/>
                <a:cs typeface="+mn-cs"/>
              </a:rPr>
              <a:t>commence on or after 7:30pm on 3 May 2016.</a:t>
            </a:r>
          </a:p>
          <a:p>
            <a:endParaRPr lang="en-AU" sz="1200" b="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Ten</a:t>
            </a:r>
            <a:r>
              <a:rPr lang="en-AU" sz="1200" b="1" kern="1200" baseline="0" dirty="0" smtClean="0">
                <a:solidFill>
                  <a:schemeClr val="tx1"/>
                </a:solidFill>
                <a:effectLst/>
                <a:latin typeface="+mn-lt"/>
                <a:ea typeface="+mn-ea"/>
                <a:cs typeface="+mn-cs"/>
              </a:rPr>
              <a:t> Year Enterprise Tax Plan</a:t>
            </a:r>
          </a:p>
          <a:p>
            <a:endParaRPr lang="en-AU" sz="1200" b="1" kern="1200" baseline="0" dirty="0" smtClean="0">
              <a:solidFill>
                <a:schemeClr val="tx1"/>
              </a:solidFill>
              <a:effectLst/>
              <a:latin typeface="+mn-lt"/>
              <a:ea typeface="+mn-ea"/>
              <a:cs typeface="+mn-cs"/>
            </a:endParaRPr>
          </a:p>
          <a:p>
            <a:r>
              <a:rPr lang="en-AU" sz="1200" b="0" kern="1200" dirty="0" smtClean="0">
                <a:solidFill>
                  <a:schemeClr val="tx1"/>
                </a:solidFill>
                <a:effectLst/>
                <a:latin typeface="+mn-lt"/>
                <a:ea typeface="+mn-ea"/>
                <a:cs typeface="+mn-cs"/>
              </a:rPr>
              <a:t>The</a:t>
            </a:r>
            <a:r>
              <a:rPr lang="en-AU" sz="1200" b="0" kern="1200" baseline="0" dirty="0" smtClean="0">
                <a:solidFill>
                  <a:schemeClr val="tx1"/>
                </a:solidFill>
                <a:effectLst/>
                <a:latin typeface="+mn-lt"/>
                <a:ea typeface="+mn-ea"/>
                <a:cs typeface="+mn-cs"/>
              </a:rPr>
              <a:t> budget contained a ten year enterprise tax plan, which incorporated </a:t>
            </a:r>
            <a:r>
              <a:rPr lang="en-AU" sz="1200" b="0" kern="1200" dirty="0" smtClean="0">
                <a:solidFill>
                  <a:schemeClr val="tx1"/>
                </a:solidFill>
                <a:effectLst/>
                <a:latin typeface="+mn-lt"/>
                <a:ea typeface="+mn-ea"/>
                <a:cs typeface="+mn-cs"/>
              </a:rPr>
              <a:t>a tax plan for Small Business.</a:t>
            </a:r>
            <a:r>
              <a:rPr lang="en-AU" sz="1200" b="0" kern="1200" baseline="0" dirty="0" smtClean="0">
                <a:solidFill>
                  <a:schemeClr val="tx1"/>
                </a:solidFill>
                <a:effectLst/>
                <a:latin typeface="+mn-lt"/>
                <a:ea typeface="+mn-ea"/>
                <a:cs typeface="+mn-cs"/>
              </a:rPr>
              <a:t> At its centrepiece, the plan included </a:t>
            </a:r>
            <a:r>
              <a:rPr lang="en-AU" sz="1200" b="0" kern="1200" dirty="0" smtClean="0">
                <a:solidFill>
                  <a:schemeClr val="tx1"/>
                </a:solidFill>
                <a:effectLst/>
                <a:latin typeface="+mn-lt"/>
                <a:ea typeface="+mn-ea"/>
                <a:cs typeface="+mn-cs"/>
              </a:rPr>
              <a:t>lower taxes (reducing the company tax rate to 25% by</a:t>
            </a:r>
            <a:r>
              <a:rPr lang="en-AU" sz="1200" b="0" kern="1200" baseline="0" dirty="0" smtClean="0">
                <a:solidFill>
                  <a:schemeClr val="tx1"/>
                </a:solidFill>
                <a:effectLst/>
                <a:latin typeface="+mn-lt"/>
                <a:ea typeface="+mn-ea"/>
                <a:cs typeface="+mn-cs"/>
              </a:rPr>
              <a:t> 2026-27 </a:t>
            </a:r>
            <a:r>
              <a:rPr lang="en-AU" sz="1200" b="0" kern="1200" dirty="0" smtClean="0">
                <a:solidFill>
                  <a:schemeClr val="tx1"/>
                </a:solidFill>
                <a:effectLst/>
                <a:latin typeface="+mn-lt"/>
                <a:ea typeface="+mn-ea"/>
                <a:cs typeface="+mn-cs"/>
              </a:rPr>
              <a:t>and increasing the unincorporated small business tax discount)</a:t>
            </a:r>
            <a:r>
              <a:rPr lang="en-AU" sz="1200" b="0" kern="1200" baseline="0" dirty="0" smtClean="0">
                <a:solidFill>
                  <a:schemeClr val="tx1"/>
                </a:solidFill>
                <a:effectLst/>
                <a:latin typeface="+mn-lt"/>
                <a:ea typeface="+mn-ea"/>
                <a:cs typeface="+mn-cs"/>
              </a:rPr>
              <a:t> and</a:t>
            </a:r>
            <a:r>
              <a:rPr lang="en-AU" sz="1200" b="0" kern="1200" dirty="0" smtClean="0">
                <a:solidFill>
                  <a:schemeClr val="tx1"/>
                </a:solidFill>
                <a:effectLst/>
                <a:latin typeface="+mn-lt"/>
                <a:ea typeface="+mn-ea"/>
                <a:cs typeface="+mn-cs"/>
              </a:rPr>
              <a:t> expanded access to small business tax concessions through</a:t>
            </a:r>
            <a:r>
              <a:rPr lang="en-AU" sz="1200" b="0" kern="1200" baseline="0" dirty="0" smtClean="0">
                <a:solidFill>
                  <a:schemeClr val="tx1"/>
                </a:solidFill>
                <a:effectLst/>
                <a:latin typeface="+mn-lt"/>
                <a:ea typeface="+mn-ea"/>
                <a:cs typeface="+mn-cs"/>
              </a:rPr>
              <a:t> an </a:t>
            </a:r>
            <a:r>
              <a:rPr lang="en-AU" sz="1200" b="0" kern="1200" dirty="0" smtClean="0">
                <a:solidFill>
                  <a:schemeClr val="tx1"/>
                </a:solidFill>
                <a:effectLst/>
                <a:latin typeface="+mn-lt"/>
                <a:ea typeface="+mn-ea"/>
                <a:cs typeface="+mn-cs"/>
              </a:rPr>
              <a:t>increase in the threshold for such concessions to $10m, up from the current $2m threshold.</a:t>
            </a:r>
            <a:r>
              <a:rPr lang="en-AU" sz="1200" b="0" kern="1200" baseline="0" dirty="0" smtClean="0">
                <a:solidFill>
                  <a:schemeClr val="tx1"/>
                </a:solidFill>
                <a:effectLst/>
                <a:latin typeface="+mn-lt"/>
                <a:ea typeface="+mn-ea"/>
                <a:cs typeface="+mn-cs"/>
              </a:rPr>
              <a:t> The plan also included some targeted personal income tax relief.</a:t>
            </a:r>
            <a:endParaRPr lang="en-AU" sz="1200" b="0" kern="1200" dirty="0" smtClean="0">
              <a:solidFill>
                <a:schemeClr val="tx1"/>
              </a:solidFill>
              <a:effectLst/>
              <a:latin typeface="+mn-lt"/>
              <a:ea typeface="+mn-ea"/>
              <a:cs typeface="+mn-cs"/>
            </a:endParaRP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Other</a:t>
            </a:r>
            <a:r>
              <a:rPr lang="en-AU" sz="1200" b="1" kern="1200" baseline="0" dirty="0" smtClean="0">
                <a:solidFill>
                  <a:schemeClr val="tx1"/>
                </a:solidFill>
                <a:effectLst/>
                <a:latin typeface="+mn-lt"/>
                <a:ea typeface="+mn-ea"/>
                <a:cs typeface="+mn-cs"/>
              </a:rPr>
              <a:t> key themes</a:t>
            </a:r>
          </a:p>
          <a:p>
            <a:endParaRPr lang="en-AU" sz="1200" b="1" kern="1200" baseline="0" dirty="0" smtClean="0">
              <a:solidFill>
                <a:schemeClr val="tx1"/>
              </a:solidFill>
              <a:effectLst/>
              <a:latin typeface="+mn-lt"/>
              <a:ea typeface="+mn-ea"/>
              <a:cs typeface="+mn-cs"/>
            </a:endParaRPr>
          </a:p>
          <a:p>
            <a:r>
              <a:rPr lang="en-AU" sz="1200" b="0" kern="1200" baseline="0" dirty="0" smtClean="0">
                <a:solidFill>
                  <a:schemeClr val="tx1"/>
                </a:solidFill>
                <a:effectLst/>
                <a:latin typeface="+mn-lt"/>
                <a:ea typeface="+mn-ea"/>
                <a:cs typeface="+mn-cs"/>
              </a:rPr>
              <a:t>In addition to these key packages, the budget had a number of other themes. This included a focus on l</a:t>
            </a:r>
            <a:r>
              <a:rPr lang="en-AU" sz="1200" kern="1200" dirty="0" smtClean="0">
                <a:solidFill>
                  <a:schemeClr val="tx1"/>
                </a:solidFill>
                <a:effectLst/>
                <a:latin typeface="+mn-lt"/>
                <a:ea typeface="+mn-ea"/>
                <a:cs typeface="+mn-cs"/>
              </a:rPr>
              <a:t>ess red tape for business by announcing consultation with stakeholders to develop targeted </a:t>
            </a:r>
            <a:r>
              <a:rPr lang="en-AU" sz="1200" b="0" kern="1200" dirty="0" smtClean="0">
                <a:solidFill>
                  <a:schemeClr val="tx1"/>
                </a:solidFill>
                <a:effectLst/>
                <a:latin typeface="+mn-lt"/>
                <a:ea typeface="+mn-ea"/>
                <a:cs typeface="+mn-cs"/>
              </a:rPr>
              <a:t>changes to simplify Division 7A,  including </a:t>
            </a:r>
            <a:r>
              <a:rPr lang="en-AU" sz="1200" kern="1200" dirty="0" smtClean="0">
                <a:solidFill>
                  <a:schemeClr val="tx1"/>
                </a:solidFill>
                <a:effectLst/>
                <a:latin typeface="+mn-lt"/>
                <a:ea typeface="+mn-ea"/>
                <a:cs typeface="+mn-cs"/>
              </a:rPr>
              <a:t>consultation on the self-correction mechanism, safe harbour rules, complying 7A loans (appropriate transitional arrangements) and some technical amendments.</a:t>
            </a:r>
            <a:r>
              <a:rPr lang="en-AU" sz="1200" kern="1200" baseline="0" dirty="0" smtClean="0">
                <a:solidFill>
                  <a:schemeClr val="tx1"/>
                </a:solidFill>
                <a:effectLst/>
                <a:latin typeface="+mn-lt"/>
                <a:ea typeface="+mn-ea"/>
                <a:cs typeface="+mn-cs"/>
              </a:rPr>
              <a:t> </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The budget also focused on i</a:t>
            </a:r>
            <a:r>
              <a:rPr lang="en-AU" sz="1200" kern="1200" dirty="0" smtClean="0">
                <a:solidFill>
                  <a:schemeClr val="tx1"/>
                </a:solidFill>
                <a:effectLst/>
                <a:latin typeface="+mn-lt"/>
                <a:ea typeface="+mn-ea"/>
                <a:cs typeface="+mn-cs"/>
              </a:rPr>
              <a:t>mproving tax system governance by </a:t>
            </a:r>
            <a:r>
              <a:rPr lang="en-AU" sz="1200" b="0" kern="1200" dirty="0" smtClean="0">
                <a:solidFill>
                  <a:schemeClr val="tx1"/>
                </a:solidFill>
                <a:effectLst/>
                <a:latin typeface="+mn-lt"/>
                <a:ea typeface="+mn-ea"/>
                <a:cs typeface="+mn-cs"/>
              </a:rPr>
              <a:t>announcing regular Regulatory Reform Bills to update and improve the tax system</a:t>
            </a:r>
            <a:r>
              <a:rPr lang="en-AU" sz="1200" b="0" kern="1200" baseline="0" dirty="0" smtClean="0">
                <a:solidFill>
                  <a:schemeClr val="tx1"/>
                </a:solidFill>
                <a:effectLst/>
                <a:latin typeface="+mn-lt"/>
                <a:ea typeface="+mn-ea"/>
                <a:cs typeface="+mn-cs"/>
              </a:rPr>
              <a:t> - r</a:t>
            </a:r>
            <a:r>
              <a:rPr lang="en-AU" sz="1200" b="0" kern="1200" dirty="0" smtClean="0">
                <a:solidFill>
                  <a:schemeClr val="tx1"/>
                </a:solidFill>
                <a:effectLst/>
                <a:latin typeface="+mn-lt"/>
                <a:ea typeface="+mn-ea"/>
                <a:cs typeface="+mn-cs"/>
              </a:rPr>
              <a:t>eferring specifically to the Board’s new Sounding Board initiative</a:t>
            </a:r>
            <a:r>
              <a:rPr lang="en-AU" sz="1200" b="0" kern="1200" baseline="0" dirty="0" smtClean="0">
                <a:solidFill>
                  <a:schemeClr val="tx1"/>
                </a:solidFill>
                <a:effectLst/>
                <a:latin typeface="+mn-lt"/>
                <a:ea typeface="+mn-ea"/>
                <a:cs typeface="+mn-cs"/>
              </a:rPr>
              <a:t> as the entry point for such content – and welcoming more</a:t>
            </a:r>
            <a:r>
              <a:rPr lang="en-AU" sz="1200" b="0" kern="1200" dirty="0" smtClean="0">
                <a:solidFill>
                  <a:schemeClr val="tx1"/>
                </a:solidFill>
                <a:effectLst/>
                <a:latin typeface="+mn-lt"/>
                <a:ea typeface="+mn-ea"/>
                <a:cs typeface="+mn-cs"/>
              </a:rPr>
              <a:t> timely guidance on the meaning of tax laws. In addition, the budget p</a:t>
            </a:r>
            <a:r>
              <a:rPr lang="en-AU" sz="1200" kern="1200" dirty="0" smtClean="0">
                <a:solidFill>
                  <a:schemeClr val="tx1"/>
                </a:solidFill>
                <a:effectLst/>
                <a:latin typeface="+mn-lt"/>
                <a:ea typeface="+mn-ea"/>
                <a:cs typeface="+mn-cs"/>
              </a:rPr>
              <a:t>romoted health through a reduction in smoking by four annual increases in tobacco</a:t>
            </a:r>
            <a:r>
              <a:rPr lang="en-AU" sz="1200" kern="1200" baseline="0" dirty="0" smtClean="0">
                <a:solidFill>
                  <a:schemeClr val="tx1"/>
                </a:solidFill>
                <a:effectLst/>
                <a:latin typeface="+mn-lt"/>
                <a:ea typeface="+mn-ea"/>
                <a:cs typeface="+mn-cs"/>
              </a:rPr>
              <a:t> excise, i</a:t>
            </a:r>
            <a:r>
              <a:rPr lang="en-AU" sz="1200" kern="1200" dirty="0" smtClean="0">
                <a:solidFill>
                  <a:schemeClr val="tx1"/>
                </a:solidFill>
                <a:effectLst/>
                <a:latin typeface="+mn-lt"/>
                <a:ea typeface="+mn-ea"/>
                <a:cs typeface="+mn-cs"/>
              </a:rPr>
              <a:t>mproving the integrity of the wine equalisation tax rebate, and growing exports and helping our craft spirit distillers export to markets around the world</a:t>
            </a:r>
          </a:p>
          <a:p>
            <a:endParaRPr lang="en-AU" sz="1200" b="0" kern="1200" dirty="0" smtClean="0">
              <a:solidFill>
                <a:schemeClr val="tx1"/>
              </a:solidFill>
              <a:effectLst/>
              <a:latin typeface="+mn-lt"/>
              <a:ea typeface="+mn-ea"/>
              <a:cs typeface="+mn-cs"/>
            </a:endParaRPr>
          </a:p>
          <a:p>
            <a:r>
              <a:rPr lang="en-AU" sz="1200" b="0" kern="1200" dirty="0" smtClean="0">
                <a:solidFill>
                  <a:schemeClr val="tx1"/>
                </a:solidFill>
                <a:effectLst/>
                <a:latin typeface="+mn-lt"/>
                <a:ea typeface="+mn-ea"/>
                <a:cs typeface="+mn-cs"/>
              </a:rPr>
              <a:t>Finally, the budget</a:t>
            </a:r>
            <a:r>
              <a:rPr lang="en-AU" sz="1200" b="0" kern="1200" baseline="0" dirty="0" smtClean="0">
                <a:solidFill>
                  <a:schemeClr val="tx1"/>
                </a:solidFill>
                <a:effectLst/>
                <a:latin typeface="+mn-lt"/>
                <a:ea typeface="+mn-ea"/>
                <a:cs typeface="+mn-cs"/>
              </a:rPr>
              <a:t> also sought to</a:t>
            </a:r>
            <a:r>
              <a:rPr lang="en-AU" sz="1200" b="0" kern="1200" dirty="0" smtClean="0">
                <a:solidFill>
                  <a:schemeClr val="tx1"/>
                </a:solidFill>
                <a:effectLst/>
                <a:latin typeface="+mn-lt"/>
                <a:ea typeface="+mn-ea"/>
                <a:cs typeface="+mn-cs"/>
              </a:rPr>
              <a:t> make it easier to invest in Australia through</a:t>
            </a:r>
            <a:r>
              <a:rPr lang="en-AU" sz="1200" b="0" kern="1200" baseline="0" dirty="0" smtClean="0">
                <a:solidFill>
                  <a:schemeClr val="tx1"/>
                </a:solidFill>
                <a:effectLst/>
                <a:latin typeface="+mn-lt"/>
                <a:ea typeface="+mn-ea"/>
                <a:cs typeface="+mn-cs"/>
              </a:rPr>
              <a:t> the introduction of</a:t>
            </a:r>
            <a:r>
              <a:rPr lang="en-AU" sz="1200" b="0" kern="1200" dirty="0" smtClean="0">
                <a:solidFill>
                  <a:schemeClr val="tx1"/>
                </a:solidFill>
                <a:effectLst/>
                <a:latin typeface="+mn-lt"/>
                <a:ea typeface="+mn-ea"/>
                <a:cs typeface="+mn-cs"/>
              </a:rPr>
              <a:t> a Collective Investment Vehicle from 1 July 2017,</a:t>
            </a:r>
            <a:r>
              <a:rPr lang="en-AU" sz="1200" b="0" kern="1200" baseline="0" dirty="0" smtClean="0">
                <a:solidFill>
                  <a:schemeClr val="tx1"/>
                </a:solidFill>
                <a:effectLst/>
                <a:latin typeface="+mn-lt"/>
                <a:ea typeface="+mn-ea"/>
                <a:cs typeface="+mn-cs"/>
              </a:rPr>
              <a:t> </a:t>
            </a:r>
            <a:r>
              <a:rPr lang="en-AU" sz="1200" b="0" kern="1200" dirty="0" smtClean="0">
                <a:solidFill>
                  <a:schemeClr val="tx1"/>
                </a:solidFill>
                <a:effectLst/>
                <a:latin typeface="+mn-lt"/>
                <a:ea typeface="+mn-ea"/>
                <a:cs typeface="+mn-cs"/>
              </a:rPr>
              <a:t>Limited Partnership CIV from 1 July 2018</a:t>
            </a:r>
            <a:r>
              <a:rPr lang="en-AU" sz="1200" b="0" kern="1200" baseline="0" dirty="0" smtClean="0">
                <a:solidFill>
                  <a:schemeClr val="tx1"/>
                </a:solidFill>
                <a:effectLst/>
                <a:latin typeface="+mn-lt"/>
                <a:ea typeface="+mn-ea"/>
                <a:cs typeface="+mn-cs"/>
              </a:rPr>
              <a:t> and, f</a:t>
            </a:r>
            <a:r>
              <a:rPr lang="en-AU" sz="1200" b="0" kern="1200" dirty="0" smtClean="0">
                <a:solidFill>
                  <a:schemeClr val="tx1"/>
                </a:solidFill>
                <a:effectLst/>
                <a:latin typeface="+mn-lt"/>
                <a:ea typeface="+mn-ea"/>
                <a:cs typeface="+mn-cs"/>
              </a:rPr>
              <a:t>rom 1 July 2018  Asset Backed Financing being</a:t>
            </a:r>
            <a:r>
              <a:rPr lang="en-AU" sz="1200" b="0" kern="1200" baseline="0" dirty="0" smtClean="0">
                <a:solidFill>
                  <a:schemeClr val="tx1"/>
                </a:solidFill>
                <a:effectLst/>
                <a:latin typeface="+mn-lt"/>
                <a:ea typeface="+mn-ea"/>
                <a:cs typeface="+mn-cs"/>
              </a:rPr>
              <a:t> </a:t>
            </a:r>
            <a:r>
              <a:rPr lang="en-AU" sz="1200" b="0" kern="1200" dirty="0" smtClean="0">
                <a:solidFill>
                  <a:schemeClr val="tx1"/>
                </a:solidFill>
                <a:effectLst/>
                <a:latin typeface="+mn-lt"/>
                <a:ea typeface="+mn-ea"/>
                <a:cs typeface="+mn-cs"/>
              </a:rPr>
              <a:t>given the same tax treatment as equivalent conventional financing arrangements. </a:t>
            </a:r>
            <a:r>
              <a:rPr lang="en-AU" sz="1200" b="0" i="1" kern="1200" dirty="0" smtClean="0">
                <a:solidFill>
                  <a:schemeClr val="tx1"/>
                </a:solidFill>
                <a:effectLst/>
                <a:latin typeface="+mn-lt"/>
                <a:ea typeface="+mn-ea"/>
                <a:cs typeface="+mn-cs"/>
              </a:rPr>
              <a:t>NB.</a:t>
            </a:r>
            <a:r>
              <a:rPr lang="en-AU" sz="1200" b="0" i="1" kern="1200" baseline="0" dirty="0" smtClean="0">
                <a:solidFill>
                  <a:schemeClr val="tx1"/>
                </a:solidFill>
                <a:effectLst/>
                <a:latin typeface="+mn-lt"/>
                <a:ea typeface="+mn-ea"/>
                <a:cs typeface="+mn-cs"/>
              </a:rPr>
              <a:t> T</a:t>
            </a:r>
            <a:r>
              <a:rPr lang="en-AU" sz="1200" b="0" i="1" kern="1200" dirty="0" smtClean="0">
                <a:solidFill>
                  <a:schemeClr val="tx1"/>
                </a:solidFill>
                <a:effectLst/>
                <a:latin typeface="+mn-lt"/>
                <a:ea typeface="+mn-ea"/>
                <a:cs typeface="+mn-cs"/>
              </a:rPr>
              <a:t>his is the Government’s response to the Board’s report on Islamic  finance.</a:t>
            </a:r>
            <a:endParaRPr lang="en-AU"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8AD975-C7F1-411D-AD98-4D598E1B8222}" type="slidenum">
              <a:rPr lang="en-AU" smtClean="0"/>
              <a:t>10</a:t>
            </a:fld>
            <a:endParaRPr lang="en-AU"/>
          </a:p>
        </p:txBody>
      </p:sp>
    </p:spTree>
    <p:extLst>
      <p:ext uri="{BB962C8B-B14F-4D97-AF65-F5344CB8AC3E}">
        <p14:creationId xmlns:p14="http://schemas.microsoft.com/office/powerpoint/2010/main" val="4141889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a:t>
            </a:r>
            <a:r>
              <a:rPr lang="en-AU" baseline="0" dirty="0" smtClean="0"/>
              <a:t> slide illustrates the diverse measures the Board provided input to as part of the 2016-17 Budget. I will now go through some of these measures in more detail.</a:t>
            </a:r>
            <a:endParaRPr lang="en-AU" dirty="0"/>
          </a:p>
        </p:txBody>
      </p:sp>
      <p:sp>
        <p:nvSpPr>
          <p:cNvPr id="4" name="Slide Number Placeholder 3"/>
          <p:cNvSpPr>
            <a:spLocks noGrp="1"/>
          </p:cNvSpPr>
          <p:nvPr>
            <p:ph type="sldNum" sz="quarter" idx="10"/>
          </p:nvPr>
        </p:nvSpPr>
        <p:spPr/>
        <p:txBody>
          <a:bodyPr/>
          <a:lstStyle/>
          <a:p>
            <a:fld id="{FA8AD975-C7F1-411D-AD98-4D598E1B8222}" type="slidenum">
              <a:rPr lang="en-AU" smtClean="0"/>
              <a:t>11</a:t>
            </a:fld>
            <a:endParaRPr lang="en-AU"/>
          </a:p>
        </p:txBody>
      </p:sp>
    </p:spTree>
    <p:extLst>
      <p:ext uri="{BB962C8B-B14F-4D97-AF65-F5344CB8AC3E}">
        <p14:creationId xmlns:p14="http://schemas.microsoft.com/office/powerpoint/2010/main" val="195889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800"/>
              </a:spcAft>
              <a:buClrTx/>
              <a:buSzTx/>
              <a:buFont typeface="Arial" panose="020B0604020202020204" pitchFamily="34" charset="0"/>
              <a:buNone/>
              <a:tabLst/>
              <a:defRPr/>
            </a:pPr>
            <a:r>
              <a:rPr lang="en-AU" b="0" dirty="0" smtClean="0"/>
              <a:t>In</a:t>
            </a:r>
            <a:r>
              <a:rPr lang="en-AU" b="0" baseline="0" dirty="0" smtClean="0"/>
              <a:t> May 2015</a:t>
            </a:r>
            <a:r>
              <a:rPr lang="en-AU" b="0" dirty="0" smtClean="0"/>
              <a:t>, the Government asked the Board to</a:t>
            </a:r>
            <a:r>
              <a:rPr lang="en-AU" b="0" baseline="0" dirty="0" smtClean="0"/>
              <a:t> consider how the OECD’s recommendations on neutralising hybrid mismatches could be implemented into Australia’s domestic income tax law.</a:t>
            </a:r>
          </a:p>
          <a:p>
            <a:pPr marL="0" marR="0" lvl="0" indent="0" algn="l" defTabSz="914400" rtl="0" eaLnBrk="1" fontAlgn="auto" latinLnBrk="0" hangingPunct="1">
              <a:lnSpc>
                <a:spcPct val="114000"/>
              </a:lnSpc>
              <a:spcBef>
                <a:spcPts val="0"/>
              </a:spcBef>
              <a:spcAft>
                <a:spcPts val="800"/>
              </a:spcAft>
              <a:buClrTx/>
              <a:buSzTx/>
              <a:buFont typeface="Arial" panose="020B0604020202020204" pitchFamily="34" charset="0"/>
              <a:buNone/>
              <a:tabLst/>
              <a:defRPr/>
            </a:pPr>
            <a:endParaRPr lang="en-AU" b="0" baseline="0" dirty="0" smtClean="0"/>
          </a:p>
          <a:p>
            <a:pPr marL="171450" marR="0" lvl="0" indent="-171450" algn="l" defTabSz="914400" rtl="0" eaLnBrk="1" fontAlgn="auto" latinLnBrk="0" hangingPunct="1">
              <a:lnSpc>
                <a:spcPct val="114000"/>
              </a:lnSpc>
              <a:spcBef>
                <a:spcPts val="0"/>
              </a:spcBef>
              <a:spcAft>
                <a:spcPts val="800"/>
              </a:spcAft>
              <a:buClrTx/>
              <a:buSzTx/>
              <a:buFont typeface="Arial" panose="020B0604020202020204" pitchFamily="34" charset="0"/>
              <a:buChar char="•"/>
              <a:tabLst/>
              <a:defRPr/>
            </a:pPr>
            <a:r>
              <a:rPr lang="en-AU" b="0" baseline="0" dirty="0" smtClean="0"/>
              <a:t>The anti-hybrid rules are </a:t>
            </a:r>
            <a:r>
              <a:rPr lang="en-AU" baseline="0" dirty="0" smtClean="0"/>
              <a:t>aimed at multinational corporations that exploit differences in the tax treatment of entities or financial instruments under the laws of two or more tax jurisdictions to achieve double non-taxation.</a:t>
            </a:r>
          </a:p>
          <a:p>
            <a:pPr marL="171450" marR="0" lvl="0" indent="-171450" algn="l" defTabSz="914400" rtl="0" eaLnBrk="1" fontAlgn="auto" latinLnBrk="0" hangingPunct="1">
              <a:lnSpc>
                <a:spcPct val="114000"/>
              </a:lnSpc>
              <a:spcBef>
                <a:spcPts val="0"/>
              </a:spcBef>
              <a:spcAft>
                <a:spcPts val="800"/>
              </a:spcAft>
              <a:buClrTx/>
              <a:buSzTx/>
              <a:buFont typeface="Arial" panose="020B0604020202020204" pitchFamily="34" charset="0"/>
              <a:buChar char="•"/>
              <a:tabLst/>
              <a:defRPr/>
            </a:pPr>
            <a:r>
              <a:rPr lang="en-AU" b="0" baseline="0" dirty="0" smtClean="0"/>
              <a:t>The rules target </a:t>
            </a:r>
            <a:r>
              <a:rPr lang="en-AU" baseline="0" dirty="0" smtClean="0"/>
              <a:t>instances where tax is either not paid at all, or is deferred long-term. </a:t>
            </a:r>
          </a:p>
          <a:p>
            <a:pPr marL="0" marR="0" lvl="0" indent="0" algn="l" defTabSz="914400" rtl="0" eaLnBrk="1" fontAlgn="auto" latinLnBrk="0" hangingPunct="1">
              <a:lnSpc>
                <a:spcPct val="114000"/>
              </a:lnSpc>
              <a:spcBef>
                <a:spcPts val="0"/>
              </a:spcBef>
              <a:spcAft>
                <a:spcPts val="800"/>
              </a:spcAft>
              <a:buClrTx/>
              <a:buSzTx/>
              <a:buFont typeface="Arial" panose="020B0604020202020204" pitchFamily="34" charset="0"/>
              <a:buNone/>
              <a:tabLst/>
              <a:defRPr/>
            </a:pPr>
            <a:endParaRPr lang="en-AU" b="0" baseline="0" dirty="0" smtClean="0"/>
          </a:p>
          <a:p>
            <a:pPr marL="0" marR="0" lvl="0" indent="0" algn="l" defTabSz="914400" rtl="0" eaLnBrk="1" fontAlgn="auto" latinLnBrk="0" hangingPunct="1">
              <a:lnSpc>
                <a:spcPct val="114000"/>
              </a:lnSpc>
              <a:spcBef>
                <a:spcPts val="0"/>
              </a:spcBef>
              <a:spcAft>
                <a:spcPts val="800"/>
              </a:spcAft>
              <a:buClrTx/>
              <a:buSzTx/>
              <a:buFont typeface="Arial" panose="020B0604020202020204" pitchFamily="34" charset="0"/>
              <a:buNone/>
              <a:tabLst/>
              <a:defRPr/>
            </a:pPr>
            <a:r>
              <a:rPr lang="en-AU" b="0" baseline="0" dirty="0" smtClean="0"/>
              <a:t>The Board released its Report to the Treasurer on 31 March 2016.  As announced by the Government in its 2016 Budget, the Government endorsed the Board’s recommendations and will implement OECD hybrid mismatch rules in Australia taking into account those recommendations made by the Board. The start date for the rules recommended by the Board (and endorsed by the Government) is the later of 1 January 2018 or six months following royal assent.</a:t>
            </a:r>
          </a:p>
          <a:p>
            <a:pPr marL="0" marR="0" lvl="0" indent="0" algn="l" defTabSz="914400" rtl="0" eaLnBrk="1" fontAlgn="auto" latinLnBrk="0" hangingPunct="1">
              <a:lnSpc>
                <a:spcPct val="114000"/>
              </a:lnSpc>
              <a:spcBef>
                <a:spcPts val="0"/>
              </a:spcBef>
              <a:spcAft>
                <a:spcPts val="800"/>
              </a:spcAft>
              <a:buClrTx/>
              <a:buSzTx/>
              <a:buFont typeface="Arial" panose="020B0604020202020204" pitchFamily="34" charset="0"/>
              <a:buNone/>
              <a:tabLst/>
              <a:defRPr/>
            </a:pPr>
            <a:endParaRPr lang="en-AU" b="0" baseline="0" dirty="0" smtClean="0"/>
          </a:p>
          <a:p>
            <a:r>
              <a:rPr lang="en-AU" baseline="0" dirty="0" smtClean="0"/>
              <a:t>Following the Board’s Report to the Treasurer, the Government provided the Board with further terms of reference to separately examine the application of the hybrid mismatch rules to regulatory capital. The Board finalised its report in December 2016.</a:t>
            </a:r>
          </a:p>
        </p:txBody>
      </p:sp>
      <p:sp>
        <p:nvSpPr>
          <p:cNvPr id="4" name="Date Placeholder 3"/>
          <p:cNvSpPr>
            <a:spLocks noGrp="1"/>
          </p:cNvSpPr>
          <p:nvPr>
            <p:ph type="dt" idx="10"/>
          </p:nvPr>
        </p:nvSpPr>
        <p:spPr/>
        <p:txBody>
          <a:bodyPr/>
          <a:lstStyle/>
          <a:p>
            <a:fld id="{DDB3EB5A-9A11-44ED-BF40-B9A98030AA78}" type="datetime1">
              <a:rPr lang="en-AU" smtClean="0">
                <a:solidFill>
                  <a:prstClr val="black"/>
                </a:solidFill>
              </a:rPr>
              <a:pPr/>
              <a:t>23/01/2017</a:t>
            </a:fld>
            <a:endParaRPr lang="en-AU" dirty="0">
              <a:solidFill>
                <a:prstClr val="black"/>
              </a:solidFill>
            </a:endParaRPr>
          </a:p>
        </p:txBody>
      </p:sp>
      <p:sp>
        <p:nvSpPr>
          <p:cNvPr id="5" name="Slide Number Placeholder 4"/>
          <p:cNvSpPr>
            <a:spLocks noGrp="1"/>
          </p:cNvSpPr>
          <p:nvPr>
            <p:ph type="sldNum" sz="quarter" idx="11"/>
          </p:nvPr>
        </p:nvSpPr>
        <p:spPr/>
        <p:txBody>
          <a:bodyPr/>
          <a:lstStyle/>
          <a:p>
            <a:fld id="{DEACF33C-B253-4294-A9A3-7C9949FA86F9}" type="slidenum">
              <a:rPr lang="en-AU" smtClean="0">
                <a:solidFill>
                  <a:prstClr val="black"/>
                </a:solidFill>
              </a:rPr>
              <a:pPr/>
              <a:t>12</a:t>
            </a:fld>
            <a:endParaRPr lang="en-AU" dirty="0">
              <a:solidFill>
                <a:prstClr val="black"/>
              </a:solidFill>
            </a:endParaRPr>
          </a:p>
        </p:txBody>
      </p:sp>
    </p:spTree>
    <p:extLst>
      <p:ext uri="{BB962C8B-B14F-4D97-AF65-F5344CB8AC3E}">
        <p14:creationId xmlns:p14="http://schemas.microsoft.com/office/powerpoint/2010/main" val="3221701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7663" rtl="0" eaLnBrk="1" fontAlgn="auto" latinLnBrk="0" hangingPunct="1">
              <a:lnSpc>
                <a:spcPct val="100000"/>
              </a:lnSpc>
              <a:spcBef>
                <a:spcPts val="0"/>
              </a:spcBef>
              <a:spcAft>
                <a:spcPts val="800"/>
              </a:spcAft>
              <a:buClrTx/>
              <a:buSzTx/>
              <a:buFont typeface="Arial" panose="020B0604020202020204" pitchFamily="34" charset="0"/>
              <a:buNone/>
              <a:tabLst>
                <a:tab pos="660059" algn="l"/>
              </a:tabLst>
              <a:defRPr/>
            </a:pPr>
            <a:r>
              <a:rPr lang="en-AU" dirty="0" smtClean="0"/>
              <a:t>The Government also released </a:t>
            </a:r>
            <a:r>
              <a:rPr lang="en-AU" baseline="0" dirty="0" smtClean="0"/>
              <a:t>the Board’s code </a:t>
            </a:r>
            <a:r>
              <a:rPr lang="en-AU" dirty="0" smtClean="0"/>
              <a:t>on greater public disclosure of tax information by businesses, particularly large multinationals, in the 2016-17 Budget.</a:t>
            </a:r>
          </a:p>
          <a:p>
            <a:pPr marL="0" marR="0" lvl="0" indent="0" algn="l" defTabSz="897663" rtl="0" eaLnBrk="1" fontAlgn="auto" latinLnBrk="0" hangingPunct="1">
              <a:lnSpc>
                <a:spcPct val="100000"/>
              </a:lnSpc>
              <a:spcBef>
                <a:spcPts val="0"/>
              </a:spcBef>
              <a:spcAft>
                <a:spcPts val="800"/>
              </a:spcAft>
              <a:buClrTx/>
              <a:buSzTx/>
              <a:buFont typeface="Arial" panose="020B0604020202020204" pitchFamily="34" charset="0"/>
              <a:buNone/>
              <a:tabLst>
                <a:tab pos="660059" algn="l"/>
              </a:tabLst>
              <a:defRPr/>
            </a:pPr>
            <a:endParaRPr lang="en-AU" dirty="0" smtClean="0"/>
          </a:p>
          <a:p>
            <a:pPr marL="0" marR="0" lvl="0" indent="0" algn="l" defTabSz="897663" rtl="0" eaLnBrk="1" fontAlgn="auto" latinLnBrk="0" hangingPunct="1">
              <a:lnSpc>
                <a:spcPct val="100000"/>
              </a:lnSpc>
              <a:spcBef>
                <a:spcPts val="0"/>
              </a:spcBef>
              <a:spcAft>
                <a:spcPts val="800"/>
              </a:spcAft>
              <a:buClrTx/>
              <a:buSzTx/>
              <a:buFont typeface="Arial" panose="020B0604020202020204" pitchFamily="34" charset="0"/>
              <a:buNone/>
              <a:tabLst>
                <a:tab pos="660059" algn="l"/>
              </a:tabLst>
              <a:defRPr/>
            </a:pPr>
            <a:r>
              <a:rPr lang="en-AU" dirty="0" smtClean="0"/>
              <a:t>The Code</a:t>
            </a:r>
            <a:r>
              <a:rPr lang="en-AU" baseline="0" dirty="0" smtClean="0"/>
              <a:t> is focused on enabling businesses, particularly large multinationals, to be more transparent about their tax affairs.</a:t>
            </a:r>
          </a:p>
          <a:p>
            <a:pPr marL="0" marR="0" lvl="0" indent="0" algn="l" defTabSz="897663" rtl="0" eaLnBrk="1" fontAlgn="auto" latinLnBrk="0" hangingPunct="1">
              <a:lnSpc>
                <a:spcPct val="100000"/>
              </a:lnSpc>
              <a:spcBef>
                <a:spcPts val="0"/>
              </a:spcBef>
              <a:spcAft>
                <a:spcPts val="800"/>
              </a:spcAft>
              <a:buClrTx/>
              <a:buSzTx/>
              <a:buFont typeface="Arial" panose="020B0604020202020204" pitchFamily="34" charset="0"/>
              <a:buNone/>
              <a:tabLst>
                <a:tab pos="660059" algn="l"/>
              </a:tabLst>
              <a:defRPr/>
            </a:pPr>
            <a:endParaRPr lang="en-AU" baseline="0" dirty="0" smtClean="0"/>
          </a:p>
          <a:p>
            <a:pPr marL="0" marR="0" lvl="0" indent="0" algn="l" defTabSz="897663" rtl="0" eaLnBrk="1" fontAlgn="auto" latinLnBrk="0" hangingPunct="1">
              <a:lnSpc>
                <a:spcPct val="100000"/>
              </a:lnSpc>
              <a:spcBef>
                <a:spcPts val="0"/>
              </a:spcBef>
              <a:spcAft>
                <a:spcPts val="800"/>
              </a:spcAft>
              <a:buClrTx/>
              <a:buSzTx/>
              <a:buFont typeface="Arial" panose="020B0604020202020204" pitchFamily="34" charset="0"/>
              <a:buNone/>
              <a:tabLst>
                <a:tab pos="660059" algn="l"/>
              </a:tabLst>
              <a:defRPr/>
            </a:pPr>
            <a:r>
              <a:rPr lang="en-AU" baseline="0" dirty="0" smtClean="0"/>
              <a:t>The Code sets out a s</a:t>
            </a:r>
            <a:r>
              <a:rPr lang="en-AU" dirty="0" smtClean="0"/>
              <a:t>et of principles and ‘minimum standards’ to guide businesses</a:t>
            </a:r>
            <a:r>
              <a:rPr lang="en-AU" baseline="0" dirty="0" smtClean="0"/>
              <a:t> on disclosing tax information to:</a:t>
            </a:r>
          </a:p>
          <a:p>
            <a:pPr marL="0" marR="0" lvl="0" indent="0" algn="l" defTabSz="897663" rtl="0" eaLnBrk="1" fontAlgn="auto" latinLnBrk="0" hangingPunct="1">
              <a:lnSpc>
                <a:spcPct val="100000"/>
              </a:lnSpc>
              <a:spcBef>
                <a:spcPts val="0"/>
              </a:spcBef>
              <a:spcAft>
                <a:spcPts val="800"/>
              </a:spcAft>
              <a:buClrTx/>
              <a:buSzTx/>
              <a:buFont typeface="Arial" panose="020B0604020202020204" pitchFamily="34" charset="0"/>
              <a:buNone/>
              <a:tabLst>
                <a:tab pos="660059" algn="l"/>
              </a:tabLst>
              <a:defRPr/>
            </a:pPr>
            <a:endParaRPr lang="en-AU" baseline="0" dirty="0" smtClean="0"/>
          </a:p>
          <a:p>
            <a:pPr marL="628650" marR="0" lvl="1" indent="-171450" algn="l" defTabSz="897663" rtl="0" eaLnBrk="1" fontAlgn="auto" latinLnBrk="0" hangingPunct="1">
              <a:lnSpc>
                <a:spcPct val="100000"/>
              </a:lnSpc>
              <a:spcBef>
                <a:spcPts val="0"/>
              </a:spcBef>
              <a:spcAft>
                <a:spcPts val="800"/>
              </a:spcAft>
              <a:buClrTx/>
              <a:buSzTx/>
              <a:buFont typeface="Arial" panose="020B0604020202020204" pitchFamily="34" charset="0"/>
              <a:buChar char="•"/>
              <a:tabLst>
                <a:tab pos="660059" algn="l"/>
              </a:tabLst>
              <a:defRPr/>
            </a:pPr>
            <a:r>
              <a:rPr lang="en-AU" baseline="0" dirty="0" smtClean="0"/>
              <a:t>‘interested users’ – social justice groups, media, analysts and shareholders</a:t>
            </a:r>
          </a:p>
          <a:p>
            <a:pPr marL="628650" marR="0" lvl="1" indent="-171450" algn="l" defTabSz="897663" rtl="0" eaLnBrk="1" fontAlgn="auto" latinLnBrk="0" hangingPunct="1">
              <a:lnSpc>
                <a:spcPct val="100000"/>
              </a:lnSpc>
              <a:spcBef>
                <a:spcPts val="0"/>
              </a:spcBef>
              <a:spcAft>
                <a:spcPts val="800"/>
              </a:spcAft>
              <a:buClrTx/>
              <a:buSzTx/>
              <a:buFont typeface="Arial" panose="020B0604020202020204" pitchFamily="34" charset="0"/>
              <a:buChar char="•"/>
              <a:tabLst>
                <a:tab pos="660059" algn="l"/>
              </a:tabLst>
              <a:defRPr/>
            </a:pPr>
            <a:r>
              <a:rPr lang="en-AU" baseline="0" dirty="0" smtClean="0"/>
              <a:t>General users – ‘person in the street’</a:t>
            </a:r>
          </a:p>
          <a:p>
            <a:pPr marL="628650" marR="0" lvl="1" indent="-171450" algn="l" defTabSz="897663" rtl="0" eaLnBrk="1" fontAlgn="auto" latinLnBrk="0" hangingPunct="1">
              <a:lnSpc>
                <a:spcPct val="100000"/>
              </a:lnSpc>
              <a:spcBef>
                <a:spcPts val="0"/>
              </a:spcBef>
              <a:spcAft>
                <a:spcPts val="800"/>
              </a:spcAft>
              <a:buClrTx/>
              <a:buSzTx/>
              <a:buFont typeface="Arial" panose="020B0604020202020204" pitchFamily="34" charset="0"/>
              <a:buChar char="•"/>
              <a:tabLst>
                <a:tab pos="660059" algn="l"/>
              </a:tabLst>
              <a:defRPr/>
            </a:pPr>
            <a:r>
              <a:rPr lang="en-AU" baseline="0" dirty="0" smtClean="0"/>
              <a:t>It is NOT intended for the ATO </a:t>
            </a:r>
          </a:p>
          <a:p>
            <a:pPr marL="628650" marR="0" lvl="1" indent="-171450" algn="l" defTabSz="897663" rtl="0" eaLnBrk="1" fontAlgn="auto" latinLnBrk="0" hangingPunct="1">
              <a:lnSpc>
                <a:spcPct val="100000"/>
              </a:lnSpc>
              <a:spcBef>
                <a:spcPts val="0"/>
              </a:spcBef>
              <a:spcAft>
                <a:spcPts val="800"/>
              </a:spcAft>
              <a:buClrTx/>
              <a:buSzTx/>
              <a:buFont typeface="Arial" panose="020B0604020202020204" pitchFamily="34" charset="0"/>
              <a:buChar char="•"/>
              <a:tabLst>
                <a:tab pos="660059" algn="l"/>
              </a:tabLst>
              <a:defRPr/>
            </a:pPr>
            <a:endParaRPr lang="en-AU" baseline="0" dirty="0" smtClean="0"/>
          </a:p>
          <a:p>
            <a:pPr marL="0" marR="0" lvl="0" indent="0" algn="l" defTabSz="897663" rtl="0" eaLnBrk="1" fontAlgn="auto" latinLnBrk="0" hangingPunct="1">
              <a:lnSpc>
                <a:spcPct val="100000"/>
              </a:lnSpc>
              <a:spcBef>
                <a:spcPts val="0"/>
              </a:spcBef>
              <a:spcAft>
                <a:spcPts val="800"/>
              </a:spcAft>
              <a:buClrTx/>
              <a:buSzTx/>
              <a:buFont typeface="Arial" panose="020B0604020202020204" pitchFamily="34" charset="0"/>
              <a:buNone/>
              <a:tabLst>
                <a:tab pos="660059" algn="l"/>
              </a:tabLst>
              <a:defRPr/>
            </a:pPr>
            <a:r>
              <a:rPr lang="en-AU" dirty="0" smtClean="0"/>
              <a:t>The Code’s Start date in the 2016-17 Budget, the Government stated all companies with a turnover of 100</a:t>
            </a:r>
            <a:r>
              <a:rPr lang="en-AU" baseline="0" dirty="0" smtClean="0"/>
              <a:t> million or more</a:t>
            </a:r>
            <a:r>
              <a:rPr lang="en-AU" dirty="0" smtClean="0"/>
              <a:t> are encouraged</a:t>
            </a:r>
            <a:r>
              <a:rPr lang="en-AU" baseline="0" dirty="0" smtClean="0"/>
              <a:t> to adopt the code from the 2016 financial year onwards. </a:t>
            </a:r>
            <a:r>
              <a:rPr lang="en-AU" baseline="0" dirty="0" smtClean="0">
                <a:solidFill>
                  <a:srgbClr val="FF0000"/>
                </a:solidFill>
              </a:rPr>
              <a:t>A number of organisations and companies have indicated there support for the Code; in particular the Group of 100 and the Corporate Tax Association.</a:t>
            </a:r>
          </a:p>
          <a:p>
            <a:pPr marL="0" marR="0" lvl="0" indent="0" algn="l" defTabSz="897663" rtl="0" eaLnBrk="1" fontAlgn="auto" latinLnBrk="0" hangingPunct="1">
              <a:lnSpc>
                <a:spcPct val="100000"/>
              </a:lnSpc>
              <a:spcBef>
                <a:spcPts val="0"/>
              </a:spcBef>
              <a:spcAft>
                <a:spcPts val="800"/>
              </a:spcAft>
              <a:buClrTx/>
              <a:buSzTx/>
              <a:buFont typeface="Arial" panose="020B0604020202020204" pitchFamily="34" charset="0"/>
              <a:buNone/>
              <a:tabLst>
                <a:tab pos="660059" algn="l"/>
              </a:tabLst>
              <a:defRPr/>
            </a:pPr>
            <a:endParaRPr lang="en-AU" baseline="0" dirty="0" smtClean="0">
              <a:solidFill>
                <a:srgbClr val="FF0000"/>
              </a:solidFill>
            </a:endParaRPr>
          </a:p>
          <a:p>
            <a:pPr marL="0" marR="0" lvl="0" indent="0" algn="l" defTabSz="897663" rtl="0" eaLnBrk="1" fontAlgn="auto" latinLnBrk="0" hangingPunct="1">
              <a:lnSpc>
                <a:spcPct val="100000"/>
              </a:lnSpc>
              <a:spcBef>
                <a:spcPts val="0"/>
              </a:spcBef>
              <a:spcAft>
                <a:spcPts val="800"/>
              </a:spcAft>
              <a:buClrTx/>
              <a:buSzTx/>
              <a:buFont typeface="Arial" panose="020B0604020202020204" pitchFamily="34" charset="0"/>
              <a:buNone/>
              <a:tabLst>
                <a:tab pos="660059" algn="l"/>
              </a:tabLst>
              <a:defRPr/>
            </a:pPr>
            <a:r>
              <a:rPr lang="en-AU" baseline="0" dirty="0" smtClean="0">
                <a:solidFill>
                  <a:srgbClr val="FF0000"/>
                </a:solidFill>
              </a:rPr>
              <a:t>As at 19 January 2017: </a:t>
            </a:r>
          </a:p>
          <a:p>
            <a:pPr marL="628650" marR="0" lvl="1" indent="-171450" algn="l" defTabSz="897663" rtl="0" eaLnBrk="1" fontAlgn="auto" latinLnBrk="0" hangingPunct="1">
              <a:lnSpc>
                <a:spcPct val="100000"/>
              </a:lnSpc>
              <a:spcBef>
                <a:spcPts val="0"/>
              </a:spcBef>
              <a:spcAft>
                <a:spcPts val="800"/>
              </a:spcAft>
              <a:buClrTx/>
              <a:buSzTx/>
              <a:buFont typeface="Arial" panose="020B0604020202020204" pitchFamily="34" charset="0"/>
              <a:buChar char="•"/>
              <a:tabLst>
                <a:tab pos="660059" algn="l"/>
              </a:tabLst>
              <a:defRPr/>
            </a:pPr>
            <a:r>
              <a:rPr lang="en-AU" baseline="0" dirty="0" smtClean="0">
                <a:solidFill>
                  <a:srgbClr val="FF0000"/>
                </a:solidFill>
              </a:rPr>
              <a:t>71 </a:t>
            </a:r>
            <a:r>
              <a:rPr lang="en-AU" baseline="0" dirty="0" smtClean="0">
                <a:solidFill>
                  <a:srgbClr val="FF0000"/>
                </a:solidFill>
              </a:rPr>
              <a:t>companies have adopted the Code</a:t>
            </a:r>
          </a:p>
          <a:p>
            <a:pPr marL="628650" marR="0" lvl="1" indent="-171450" algn="l" defTabSz="897663" rtl="0" eaLnBrk="1" fontAlgn="auto" latinLnBrk="0" hangingPunct="1">
              <a:lnSpc>
                <a:spcPct val="100000"/>
              </a:lnSpc>
              <a:spcBef>
                <a:spcPts val="0"/>
              </a:spcBef>
              <a:spcAft>
                <a:spcPts val="800"/>
              </a:spcAft>
              <a:buClrTx/>
              <a:buSzTx/>
              <a:buFont typeface="Arial" panose="020B0604020202020204" pitchFamily="34" charset="0"/>
              <a:buChar char="•"/>
              <a:tabLst>
                <a:tab pos="660059" algn="l"/>
              </a:tabLst>
              <a:defRPr/>
            </a:pPr>
            <a:r>
              <a:rPr lang="en-AU" baseline="0" dirty="0" smtClean="0">
                <a:solidFill>
                  <a:srgbClr val="FF0000"/>
                </a:solidFill>
              </a:rPr>
              <a:t>30 companies have published reports in accordance with the Code</a:t>
            </a:r>
            <a:endParaRPr lang="en-AU" dirty="0" smtClean="0">
              <a:solidFill>
                <a:srgbClr val="FF0000"/>
              </a:solidFill>
            </a:endParaRPr>
          </a:p>
        </p:txBody>
      </p:sp>
      <p:sp>
        <p:nvSpPr>
          <p:cNvPr id="4" name="Date Placeholder 3"/>
          <p:cNvSpPr>
            <a:spLocks noGrp="1"/>
          </p:cNvSpPr>
          <p:nvPr>
            <p:ph type="dt" idx="10"/>
          </p:nvPr>
        </p:nvSpPr>
        <p:spPr/>
        <p:txBody>
          <a:bodyPr/>
          <a:lstStyle/>
          <a:p>
            <a:fld id="{10762B92-E70D-4A6D-88D1-6686C4BB40F5}" type="datetime1">
              <a:rPr lang="en-AU" smtClean="0">
                <a:solidFill>
                  <a:prstClr val="black"/>
                </a:solidFill>
              </a:rPr>
              <a:pPr/>
              <a:t>23/01/2017</a:t>
            </a:fld>
            <a:endParaRPr lang="en-AU" dirty="0">
              <a:solidFill>
                <a:prstClr val="black"/>
              </a:solidFill>
            </a:endParaRPr>
          </a:p>
        </p:txBody>
      </p:sp>
      <p:sp>
        <p:nvSpPr>
          <p:cNvPr id="5" name="Slide Number Placeholder 4"/>
          <p:cNvSpPr>
            <a:spLocks noGrp="1"/>
          </p:cNvSpPr>
          <p:nvPr>
            <p:ph type="sldNum" sz="quarter" idx="11"/>
          </p:nvPr>
        </p:nvSpPr>
        <p:spPr/>
        <p:txBody>
          <a:bodyPr/>
          <a:lstStyle/>
          <a:p>
            <a:fld id="{DEACF33C-B253-4294-A9A3-7C9949FA86F9}" type="slidenum">
              <a:rPr lang="en-AU" smtClean="0">
                <a:solidFill>
                  <a:prstClr val="black"/>
                </a:solidFill>
              </a:rPr>
              <a:pPr/>
              <a:t>13</a:t>
            </a:fld>
            <a:endParaRPr lang="en-AU" dirty="0">
              <a:solidFill>
                <a:prstClr val="black"/>
              </a:solidFill>
            </a:endParaRPr>
          </a:p>
        </p:txBody>
      </p:sp>
    </p:spTree>
    <p:extLst>
      <p:ext uri="{BB962C8B-B14F-4D97-AF65-F5344CB8AC3E}">
        <p14:creationId xmlns:p14="http://schemas.microsoft.com/office/powerpoint/2010/main" val="2005695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7663" rtl="0" eaLnBrk="1" fontAlgn="auto" latinLnBrk="0" hangingPunct="1">
              <a:lnSpc>
                <a:spcPct val="100000"/>
              </a:lnSpc>
              <a:spcBef>
                <a:spcPts val="0"/>
              </a:spcBef>
              <a:spcAft>
                <a:spcPts val="800"/>
              </a:spcAft>
              <a:buClrTx/>
              <a:buSzTx/>
              <a:buFont typeface="Arial" panose="020B0604020202020204" pitchFamily="34" charset="0"/>
              <a:buNone/>
              <a:tabLst>
                <a:tab pos="660059" algn="l"/>
              </a:tabLst>
              <a:defRPr/>
            </a:pPr>
            <a:r>
              <a:rPr lang="en-AU" baseline="0" dirty="0" smtClean="0">
                <a:solidFill>
                  <a:srgbClr val="FF0000"/>
                </a:solidFill>
              </a:rPr>
              <a:t>A number of organisations and companies have indicated there support for the Code; in particular the Group of 100 and the Corporate Tax Association, whilst more recently, a further 10 companies have expressed their support for the Code. </a:t>
            </a:r>
          </a:p>
          <a:p>
            <a:pPr marL="0" marR="0" lvl="0" indent="0" algn="l" defTabSz="897663" rtl="0" eaLnBrk="1" fontAlgn="auto" latinLnBrk="0" hangingPunct="1">
              <a:lnSpc>
                <a:spcPct val="100000"/>
              </a:lnSpc>
              <a:spcBef>
                <a:spcPts val="0"/>
              </a:spcBef>
              <a:spcAft>
                <a:spcPts val="800"/>
              </a:spcAft>
              <a:buClrTx/>
              <a:buSzTx/>
              <a:buFont typeface="Arial" panose="020B0604020202020204" pitchFamily="34" charset="0"/>
              <a:buNone/>
              <a:tabLst>
                <a:tab pos="660059" algn="l"/>
              </a:tabLst>
              <a:defRPr/>
            </a:pPr>
            <a:endParaRPr lang="en-AU" baseline="0" dirty="0" smtClean="0">
              <a:solidFill>
                <a:srgbClr val="FF0000"/>
              </a:solidFill>
            </a:endParaRPr>
          </a:p>
          <a:p>
            <a:r>
              <a:rPr lang="en-AU" sz="1200" kern="1200" dirty="0" smtClean="0">
                <a:solidFill>
                  <a:schemeClr val="tx1"/>
                </a:solidFill>
                <a:effectLst/>
                <a:latin typeface="+mn-lt"/>
                <a:ea typeface="+mn-ea"/>
                <a:cs typeface="+mn-cs"/>
              </a:rPr>
              <a:t>The Board maintains a register of those organisations who have committed to applying the principles and the details of the Code and these are published on the Board’s website.  In addition, the Board is aware of a number of companies who have internal processes currently underway to adopt the Code.</a:t>
            </a:r>
          </a:p>
          <a:p>
            <a:endParaRPr lang="en-AU" sz="1200" kern="1200" dirty="0" smtClean="0">
              <a:solidFill>
                <a:schemeClr val="tx1"/>
              </a:solidFill>
              <a:effectLst/>
              <a:latin typeface="+mn-lt"/>
              <a:ea typeface="+mn-ea"/>
              <a:cs typeface="+mn-cs"/>
            </a:endParaRPr>
          </a:p>
          <a:p>
            <a:pPr marL="0" marR="0" lvl="0" indent="0" algn="l" defTabSz="897663" rtl="0" eaLnBrk="1" fontAlgn="auto" latinLnBrk="0" hangingPunct="1">
              <a:lnSpc>
                <a:spcPct val="100000"/>
              </a:lnSpc>
              <a:spcBef>
                <a:spcPts val="0"/>
              </a:spcBef>
              <a:spcAft>
                <a:spcPts val="800"/>
              </a:spcAft>
              <a:buClrTx/>
              <a:buSzTx/>
              <a:buFont typeface="Arial" panose="020B0604020202020204" pitchFamily="34" charset="0"/>
              <a:buNone/>
              <a:tabLst>
                <a:tab pos="660059" algn="l"/>
              </a:tabLst>
              <a:defRPr/>
            </a:pPr>
            <a:r>
              <a:rPr lang="en-AU" sz="1200" kern="1200" dirty="0" smtClean="0">
                <a:solidFill>
                  <a:schemeClr val="tx1"/>
                </a:solidFill>
                <a:effectLst/>
                <a:latin typeface="+mn-lt"/>
                <a:ea typeface="+mn-ea"/>
                <a:cs typeface="+mn-cs"/>
              </a:rPr>
              <a:t>Those</a:t>
            </a:r>
            <a:r>
              <a:rPr lang="en-AU" sz="1200" kern="1200" baseline="0" dirty="0" smtClean="0">
                <a:solidFill>
                  <a:schemeClr val="tx1"/>
                </a:solidFill>
                <a:effectLst/>
                <a:latin typeface="+mn-lt"/>
                <a:ea typeface="+mn-ea"/>
                <a:cs typeface="+mn-cs"/>
              </a:rPr>
              <a:t> </a:t>
            </a:r>
            <a:r>
              <a:rPr lang="en-AU" sz="1200" kern="1200" baseline="0" dirty="0" smtClean="0">
                <a:solidFill>
                  <a:schemeClr val="tx1"/>
                </a:solidFill>
                <a:effectLst/>
                <a:latin typeface="+mn-lt"/>
                <a:ea typeface="+mn-ea"/>
                <a:cs typeface="+mn-cs"/>
              </a:rPr>
              <a:t>organisations </a:t>
            </a:r>
            <a:r>
              <a:rPr lang="en-AU" sz="1200" kern="1200" baseline="0" dirty="0" smtClean="0">
                <a:solidFill>
                  <a:schemeClr val="tx1"/>
                </a:solidFill>
                <a:effectLst/>
                <a:latin typeface="+mn-lt"/>
                <a:ea typeface="+mn-ea"/>
                <a:cs typeface="+mn-cs"/>
              </a:rPr>
              <a:t>that have committed to applying the code are listed here for your reference</a:t>
            </a:r>
            <a:r>
              <a:rPr lang="en-AU" sz="1200" kern="1200" baseline="0" dirty="0" smtClean="0">
                <a:solidFill>
                  <a:schemeClr val="tx1"/>
                </a:solidFill>
                <a:effectLst/>
                <a:latin typeface="+mn-lt"/>
                <a:ea typeface="+mn-ea"/>
                <a:cs typeface="+mn-cs"/>
              </a:rPr>
              <a:t>.</a:t>
            </a:r>
            <a:r>
              <a:rPr lang="en-AU" baseline="0" dirty="0" smtClean="0">
                <a:solidFill>
                  <a:srgbClr val="FF0000"/>
                </a:solidFill>
              </a:rPr>
              <a:t> As at 19 January 2017: </a:t>
            </a:r>
          </a:p>
          <a:p>
            <a:pPr marL="628650" marR="0" lvl="1" indent="-171450" algn="l" defTabSz="897663" rtl="0" eaLnBrk="1" fontAlgn="auto" latinLnBrk="0" hangingPunct="1">
              <a:lnSpc>
                <a:spcPct val="100000"/>
              </a:lnSpc>
              <a:spcBef>
                <a:spcPts val="0"/>
              </a:spcBef>
              <a:spcAft>
                <a:spcPts val="800"/>
              </a:spcAft>
              <a:buClrTx/>
              <a:buSzTx/>
              <a:buFont typeface="Arial" panose="020B0604020202020204" pitchFamily="34" charset="0"/>
              <a:buChar char="•"/>
              <a:tabLst>
                <a:tab pos="660059" algn="l"/>
              </a:tabLst>
              <a:defRPr/>
            </a:pPr>
            <a:r>
              <a:rPr lang="en-AU" baseline="0" dirty="0" smtClean="0">
                <a:solidFill>
                  <a:srgbClr val="FF0000"/>
                </a:solidFill>
              </a:rPr>
              <a:t>71 companies have adopted the Code</a:t>
            </a:r>
          </a:p>
          <a:p>
            <a:pPr marL="628650" marR="0" lvl="1" indent="-171450" algn="l" defTabSz="897663" rtl="0" eaLnBrk="1" fontAlgn="auto" latinLnBrk="0" hangingPunct="1">
              <a:lnSpc>
                <a:spcPct val="100000"/>
              </a:lnSpc>
              <a:spcBef>
                <a:spcPts val="0"/>
              </a:spcBef>
              <a:spcAft>
                <a:spcPts val="800"/>
              </a:spcAft>
              <a:buClrTx/>
              <a:buSzTx/>
              <a:buFont typeface="Arial" panose="020B0604020202020204" pitchFamily="34" charset="0"/>
              <a:buChar char="•"/>
              <a:tabLst>
                <a:tab pos="660059" algn="l"/>
              </a:tabLst>
              <a:defRPr/>
            </a:pPr>
            <a:r>
              <a:rPr lang="en-AU" baseline="0" smtClean="0">
                <a:solidFill>
                  <a:srgbClr val="FF0000"/>
                </a:solidFill>
              </a:rPr>
              <a:t>30 companies have published reports in accordance with the Code</a:t>
            </a:r>
            <a:endParaRPr lang="en-AU" sz="1200" kern="1200" dirty="0" smtClean="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10762B92-E70D-4A6D-88D1-6686C4BB40F5}" type="datetime1">
              <a:rPr lang="en-AU" smtClean="0">
                <a:solidFill>
                  <a:prstClr val="black"/>
                </a:solidFill>
              </a:rPr>
              <a:pPr/>
              <a:t>23/01/2017</a:t>
            </a:fld>
            <a:endParaRPr lang="en-AU" dirty="0">
              <a:solidFill>
                <a:prstClr val="black"/>
              </a:solidFill>
            </a:endParaRPr>
          </a:p>
        </p:txBody>
      </p:sp>
      <p:sp>
        <p:nvSpPr>
          <p:cNvPr id="5" name="Slide Number Placeholder 4"/>
          <p:cNvSpPr>
            <a:spLocks noGrp="1"/>
          </p:cNvSpPr>
          <p:nvPr>
            <p:ph type="sldNum" sz="quarter" idx="11"/>
          </p:nvPr>
        </p:nvSpPr>
        <p:spPr/>
        <p:txBody>
          <a:bodyPr/>
          <a:lstStyle/>
          <a:p>
            <a:fld id="{DEACF33C-B253-4294-A9A3-7C9949FA86F9}" type="slidenum">
              <a:rPr lang="en-AU" smtClean="0">
                <a:solidFill>
                  <a:prstClr val="black"/>
                </a:solidFill>
              </a:rPr>
              <a:pPr/>
              <a:t>14</a:t>
            </a:fld>
            <a:endParaRPr lang="en-AU" dirty="0">
              <a:solidFill>
                <a:prstClr val="black"/>
              </a:solidFill>
            </a:endParaRPr>
          </a:p>
        </p:txBody>
      </p:sp>
    </p:spTree>
    <p:extLst>
      <p:ext uri="{BB962C8B-B14F-4D97-AF65-F5344CB8AC3E}">
        <p14:creationId xmlns:p14="http://schemas.microsoft.com/office/powerpoint/2010/main" val="2005695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In order to indicate your organisation’s intention to adopt the Code, you can</a:t>
            </a:r>
            <a:r>
              <a:rPr lang="en-AU" sz="1200" kern="1200" baseline="0" dirty="0" smtClean="0">
                <a:solidFill>
                  <a:schemeClr val="tx1"/>
                </a:solidFill>
                <a:effectLst/>
                <a:latin typeface="+mn-lt"/>
                <a:ea typeface="+mn-ea"/>
                <a:cs typeface="+mn-cs"/>
              </a:rPr>
              <a:t> simply </a:t>
            </a:r>
            <a:r>
              <a:rPr lang="en-AU" sz="1200" kern="1200" dirty="0" smtClean="0">
                <a:solidFill>
                  <a:schemeClr val="tx1"/>
                </a:solidFill>
                <a:effectLst/>
                <a:latin typeface="+mn-lt"/>
                <a:ea typeface="+mn-ea"/>
                <a:cs typeface="+mn-cs"/>
              </a:rPr>
              <a:t>contact the Board of Taxation</a:t>
            </a:r>
            <a:r>
              <a:rPr lang="en-AU" sz="1200" kern="1200" baseline="0" dirty="0" smtClean="0">
                <a:solidFill>
                  <a:srgbClr val="FF0000"/>
                </a:solidFill>
                <a:effectLst/>
                <a:latin typeface="+mn-lt"/>
                <a:ea typeface="+mn-ea"/>
                <a:cs typeface="+mn-cs"/>
              </a:rPr>
              <a:t> a</a:t>
            </a:r>
            <a:r>
              <a:rPr lang="en-AU" baseline="0" dirty="0" smtClean="0">
                <a:solidFill>
                  <a:srgbClr val="FF0000"/>
                </a:solidFill>
              </a:rPr>
              <a:t>t </a:t>
            </a:r>
            <a:r>
              <a:rPr lang="en-AU" b="1" baseline="0" dirty="0" smtClean="0">
                <a:solidFill>
                  <a:srgbClr val="FF0000"/>
                </a:solidFill>
              </a:rPr>
              <a:t>taxboard@treasury.gov.au</a:t>
            </a:r>
            <a:r>
              <a:rPr lang="en-AU" baseline="0" dirty="0" smtClean="0">
                <a:solidFill>
                  <a:srgbClr val="FF0000"/>
                </a:solidFill>
              </a:rPr>
              <a:t> (or via </a:t>
            </a:r>
            <a:r>
              <a:rPr lang="en-AU" sz="1200" kern="1200" dirty="0" smtClean="0">
                <a:solidFill>
                  <a:schemeClr val="tx1"/>
                </a:solidFill>
                <a:effectLst/>
                <a:latin typeface="+mn-lt"/>
                <a:ea typeface="+mn-ea"/>
                <a:cs typeface="+mn-cs"/>
              </a:rPr>
              <a:t>The Board of Taxation, C/- The Treasury, Langton Crescent PARKES ACT 2600) and e</a:t>
            </a:r>
            <a:r>
              <a:rPr lang="en-AU" baseline="0" dirty="0" smtClean="0">
                <a:solidFill>
                  <a:srgbClr val="FF0000"/>
                </a:solidFill>
              </a:rPr>
              <a:t>xpress your intention, alongside notice of the financial year ending from which you intend to adopt it.</a:t>
            </a:r>
            <a:endParaRPr lang="en-AU" dirty="0" smtClean="0">
              <a:solidFill>
                <a:srgbClr val="FF0000"/>
              </a:solidFill>
            </a:endParaRPr>
          </a:p>
        </p:txBody>
      </p:sp>
      <p:sp>
        <p:nvSpPr>
          <p:cNvPr id="4" name="Date Placeholder 3"/>
          <p:cNvSpPr>
            <a:spLocks noGrp="1"/>
          </p:cNvSpPr>
          <p:nvPr>
            <p:ph type="dt" idx="10"/>
          </p:nvPr>
        </p:nvSpPr>
        <p:spPr/>
        <p:txBody>
          <a:bodyPr/>
          <a:lstStyle/>
          <a:p>
            <a:fld id="{10762B92-E70D-4A6D-88D1-6686C4BB40F5}" type="datetime1">
              <a:rPr lang="en-AU" smtClean="0">
                <a:solidFill>
                  <a:prstClr val="black"/>
                </a:solidFill>
              </a:rPr>
              <a:pPr/>
              <a:t>23/01/2017</a:t>
            </a:fld>
            <a:endParaRPr lang="en-AU" dirty="0">
              <a:solidFill>
                <a:prstClr val="black"/>
              </a:solidFill>
            </a:endParaRPr>
          </a:p>
        </p:txBody>
      </p:sp>
      <p:sp>
        <p:nvSpPr>
          <p:cNvPr id="5" name="Slide Number Placeholder 4"/>
          <p:cNvSpPr>
            <a:spLocks noGrp="1"/>
          </p:cNvSpPr>
          <p:nvPr>
            <p:ph type="sldNum" sz="quarter" idx="11"/>
          </p:nvPr>
        </p:nvSpPr>
        <p:spPr/>
        <p:txBody>
          <a:bodyPr/>
          <a:lstStyle/>
          <a:p>
            <a:fld id="{DEACF33C-B253-4294-A9A3-7C9949FA86F9}" type="slidenum">
              <a:rPr lang="en-AU" smtClean="0">
                <a:solidFill>
                  <a:prstClr val="black"/>
                </a:solidFill>
              </a:rPr>
              <a:pPr/>
              <a:t>18</a:t>
            </a:fld>
            <a:endParaRPr lang="en-AU" dirty="0">
              <a:solidFill>
                <a:prstClr val="black"/>
              </a:solidFill>
            </a:endParaRPr>
          </a:p>
        </p:txBody>
      </p:sp>
    </p:spTree>
    <p:extLst>
      <p:ext uri="{BB962C8B-B14F-4D97-AF65-F5344CB8AC3E}">
        <p14:creationId xmlns:p14="http://schemas.microsoft.com/office/powerpoint/2010/main" val="2005695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smtClean="0"/>
              <a:t>The board has also</a:t>
            </a:r>
            <a:r>
              <a:rPr lang="en-AU" baseline="0" dirty="0" smtClean="0"/>
              <a:t> completed a number of other pieces work in addition to those measures included in the 2016/17 Budget.</a:t>
            </a:r>
          </a:p>
          <a:p>
            <a:pPr marL="0" indent="0">
              <a:buFont typeface="Arial" panose="020B0604020202020204" pitchFamily="34" charset="0"/>
              <a:buNone/>
            </a:pPr>
            <a:endParaRPr lang="en-AU" dirty="0" smtClean="0"/>
          </a:p>
          <a:p>
            <a:pPr marL="0" indent="0">
              <a:buFont typeface="Arial" panose="020B0604020202020204" pitchFamily="34" charset="0"/>
              <a:buNone/>
            </a:pPr>
            <a:r>
              <a:rPr lang="en-AU" dirty="0" smtClean="0"/>
              <a:t>The </a:t>
            </a:r>
            <a:r>
              <a:rPr lang="en-AU" baseline="0" dirty="0" smtClean="0"/>
              <a:t>purple hexagons on this slide demonstrate some of the 2015/16 Budget measures the Board was involved in, including the GST on imported services measures and the small business package, in particular, accelerated depreciation measures.</a:t>
            </a:r>
          </a:p>
          <a:p>
            <a:pPr marL="0" indent="0">
              <a:buFont typeface="Arial" panose="020B0604020202020204" pitchFamily="34" charset="0"/>
              <a:buNone/>
            </a:pPr>
            <a:endParaRPr lang="en-AU" baseline="0" dirty="0" smtClean="0"/>
          </a:p>
          <a:p>
            <a:pPr marL="0" indent="0">
              <a:buFont typeface="Arial" panose="020B0604020202020204" pitchFamily="34" charset="0"/>
              <a:buNone/>
            </a:pPr>
            <a:r>
              <a:rPr lang="en-AU" baseline="0" dirty="0" smtClean="0"/>
              <a:t>I note, there wasn’t quite enough space to include all of the other work performed by the Board (for instance, we were also engaged in the design of the Multinational </a:t>
            </a:r>
            <a:r>
              <a:rPr lang="en-AU" dirty="0" smtClean="0"/>
              <a:t>Anti-Avoidance Law, or MAAL),</a:t>
            </a:r>
            <a:r>
              <a:rPr lang="en-AU" baseline="0" dirty="0" smtClean="0"/>
              <a:t> but </a:t>
            </a:r>
            <a:r>
              <a:rPr lang="en-AU" dirty="0" smtClean="0"/>
              <a:t>the </a:t>
            </a:r>
            <a:r>
              <a:rPr lang="en-AU" baseline="0" dirty="0" smtClean="0"/>
              <a:t>green hexagons cover some of the other tax initiatives the Board has been involved in. Finally, the blue hexagons note work the Board is involved with now, including its current work program and the launch of its innovative new Sounding Board initiative.</a:t>
            </a:r>
          </a:p>
        </p:txBody>
      </p:sp>
      <p:sp>
        <p:nvSpPr>
          <p:cNvPr id="4" name="Slide Number Placeholder 3"/>
          <p:cNvSpPr>
            <a:spLocks noGrp="1"/>
          </p:cNvSpPr>
          <p:nvPr>
            <p:ph type="sldNum" sz="quarter" idx="10"/>
          </p:nvPr>
        </p:nvSpPr>
        <p:spPr/>
        <p:txBody>
          <a:bodyPr/>
          <a:lstStyle/>
          <a:p>
            <a:fld id="{FA8AD975-C7F1-411D-AD98-4D598E1B8222}" type="slidenum">
              <a:rPr lang="en-AU" smtClean="0"/>
              <a:t>19</a:t>
            </a:fld>
            <a:endParaRPr lang="en-AU"/>
          </a:p>
        </p:txBody>
      </p:sp>
    </p:spTree>
    <p:extLst>
      <p:ext uri="{BB962C8B-B14F-4D97-AF65-F5344CB8AC3E}">
        <p14:creationId xmlns:p14="http://schemas.microsoft.com/office/powerpoint/2010/main" val="2166345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aseline="0" dirty="0" smtClean="0"/>
              <a:t>In 2017 </a:t>
            </a:r>
            <a:r>
              <a:rPr lang="en-AU" dirty="0" smtClean="0"/>
              <a:t>the Board will continue to investigate emerging themes while promoting simplicity and integrity in the tax system. This work includes: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potential for asset swap and merger rollover relief;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Alignment of tax and accounting concepts;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Issues with High Wealth Individuals</a:t>
            </a:r>
            <a:r>
              <a:rPr lang="en-US" baseline="0" dirty="0" smtClean="0"/>
              <a:t> and residency – the Board is reviewing the individual residency rules and associated tax issues;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Tax avoidance through the Shadow Economy – this is no longer a Board project as the Board’s work to date has been provided to the Black Economy Taskforce, chaired by the Chair of the Board of Taxation Michael Andrew (the strikethrough is to indicate that this was previously work performed by the Board)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Targeted trust simplification – this measure is concerned with the tax treatment</a:t>
            </a:r>
            <a:r>
              <a:rPr lang="en-US" baseline="0" dirty="0" smtClean="0"/>
              <a:t> of bare trust arrangements</a:t>
            </a:r>
            <a:r>
              <a:rPr lang="en-US"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Tax and the sharing economy;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Examining definitions applied under State and Federal tax laws;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Anti-hybrids – as mentioned previously, f</a:t>
            </a:r>
            <a:r>
              <a:rPr lang="en-US" dirty="0" err="1" smtClean="0"/>
              <a:t>ollowing</a:t>
            </a:r>
            <a:r>
              <a:rPr lang="en-US" dirty="0" smtClean="0"/>
              <a:t> the Board’s report to the Treasurer on 31 March</a:t>
            </a:r>
            <a:r>
              <a:rPr lang="en-US" baseline="0" dirty="0" smtClean="0"/>
              <a:t> 2016</a:t>
            </a:r>
            <a:r>
              <a:rPr lang="en-US" dirty="0" smtClean="0"/>
              <a:t>, the Government provided the Board with further terms of reference to separately examine the application of the hybrid mismatch rules to regulatory capital. The</a:t>
            </a:r>
            <a:r>
              <a:rPr lang="en-US" baseline="0" dirty="0" smtClean="0"/>
              <a:t> Board </a:t>
            </a:r>
            <a:r>
              <a:rPr lang="en-US" baseline="0" dirty="0" err="1" smtClean="0"/>
              <a:t>finalised</a:t>
            </a:r>
            <a:r>
              <a:rPr lang="en-US" baseline="0" dirty="0" smtClean="0"/>
              <a:t> its second report in December.</a:t>
            </a:r>
          </a:p>
        </p:txBody>
      </p:sp>
      <p:sp>
        <p:nvSpPr>
          <p:cNvPr id="4" name="Slide Number Placeholder 3"/>
          <p:cNvSpPr>
            <a:spLocks noGrp="1"/>
          </p:cNvSpPr>
          <p:nvPr>
            <p:ph type="sldNum" sz="quarter" idx="10"/>
          </p:nvPr>
        </p:nvSpPr>
        <p:spPr/>
        <p:txBody>
          <a:bodyPr/>
          <a:lstStyle/>
          <a:p>
            <a:fld id="{FA8AD975-C7F1-411D-AD98-4D598E1B8222}" type="slidenum">
              <a:rPr lang="en-AU" smtClean="0"/>
              <a:t>20</a:t>
            </a:fld>
            <a:endParaRPr lang="en-AU"/>
          </a:p>
        </p:txBody>
      </p:sp>
    </p:spTree>
    <p:extLst>
      <p:ext uri="{BB962C8B-B14F-4D97-AF65-F5344CB8AC3E}">
        <p14:creationId xmlns:p14="http://schemas.microsoft.com/office/powerpoint/2010/main" val="2558532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smtClean="0"/>
              <a:t>The</a:t>
            </a:r>
            <a:r>
              <a:rPr lang="en-AU" b="0" baseline="0" dirty="0" smtClean="0"/>
              <a:t> Board, as a key interface between Government and the business community, has a strong interest in improving the tax system. This includes reducing red-tape, promoting regulatory reform to reduce compliance costs and complexity and directly engaging with the business and tax community on their ideas for improving the system, both in the short and long-term.</a:t>
            </a:r>
          </a:p>
          <a:p>
            <a:endParaRPr lang="en-AU" b="0" baseline="0" dirty="0" smtClean="0"/>
          </a:p>
        </p:txBody>
      </p:sp>
      <p:sp>
        <p:nvSpPr>
          <p:cNvPr id="4" name="Slide Number Placeholder 3"/>
          <p:cNvSpPr>
            <a:spLocks noGrp="1"/>
          </p:cNvSpPr>
          <p:nvPr>
            <p:ph type="sldNum" sz="quarter" idx="10"/>
          </p:nvPr>
        </p:nvSpPr>
        <p:spPr/>
        <p:txBody>
          <a:bodyPr/>
          <a:lstStyle/>
          <a:p>
            <a:fld id="{FA8AD975-C7F1-411D-AD98-4D598E1B8222}" type="slidenum">
              <a:rPr lang="en-AU" smtClean="0">
                <a:solidFill>
                  <a:prstClr val="black"/>
                </a:solidFill>
              </a:rPr>
              <a:pPr/>
              <a:t>21</a:t>
            </a:fld>
            <a:endParaRPr lang="en-AU">
              <a:solidFill>
                <a:prstClr val="black"/>
              </a:solidFill>
            </a:endParaRPr>
          </a:p>
        </p:txBody>
      </p:sp>
    </p:spTree>
    <p:extLst>
      <p:ext uri="{BB962C8B-B14F-4D97-AF65-F5344CB8AC3E}">
        <p14:creationId xmlns:p14="http://schemas.microsoft.com/office/powerpoint/2010/main" val="406811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mtClean="0"/>
              <a:t>In furthering its </a:t>
            </a:r>
            <a:r>
              <a:rPr lang="en-AU" dirty="0" smtClean="0"/>
              <a:t>interest in tax</a:t>
            </a:r>
            <a:r>
              <a:rPr lang="en-AU" baseline="0" dirty="0" smtClean="0"/>
              <a:t> system improvement, t</a:t>
            </a:r>
            <a:r>
              <a:rPr lang="en-AU" dirty="0" smtClean="0"/>
              <a:t>he Board provided input</a:t>
            </a:r>
            <a:r>
              <a:rPr lang="en-AU" baseline="0" dirty="0" smtClean="0"/>
              <a:t> into the 2016-17 Budget on improvements to the tax policy development process in Australia. It was proposed that the Board’s recommendations be implemented over the medium term.</a:t>
            </a:r>
          </a:p>
          <a:p>
            <a:endParaRPr lang="en-AU" baseline="0" dirty="0" smtClean="0"/>
          </a:p>
          <a:p>
            <a:r>
              <a:rPr lang="en-AU" baseline="0" dirty="0" smtClean="0"/>
              <a:t>In the 2016-17 Budget the Government immediately committed to a number of recommendations, including:</a:t>
            </a:r>
          </a:p>
          <a:p>
            <a:endParaRPr lang="en-AU" baseline="0" dirty="0" smtClean="0"/>
          </a:p>
          <a:p>
            <a:pPr marL="171450" indent="-171450">
              <a:buFont typeface="Arial" panose="020B0604020202020204" pitchFamily="34" charset="0"/>
              <a:buChar char="•"/>
            </a:pPr>
            <a:r>
              <a:rPr lang="en-AU" baseline="0" dirty="0" smtClean="0"/>
              <a:t>The introduction of designated Regulatory Reform Bills, with stakeholders being encouraged to suggest matters to be included in these Bills, including through Sounding Board; and,</a:t>
            </a:r>
          </a:p>
          <a:p>
            <a:pPr marL="171450" indent="-171450">
              <a:buFont typeface="Arial" panose="020B0604020202020204" pitchFamily="34" charset="0"/>
              <a:buChar char="•"/>
            </a:pPr>
            <a:r>
              <a:rPr lang="en-AU" baseline="0" dirty="0" smtClean="0"/>
              <a:t>Supporting the ATO to produce timely public guidelines.</a:t>
            </a:r>
          </a:p>
          <a:p>
            <a:pPr marL="628650" lvl="1" indent="-171450">
              <a:buFont typeface="Arial" panose="020B0604020202020204" pitchFamily="34" charset="0"/>
              <a:buChar char="•"/>
            </a:pPr>
            <a:r>
              <a:rPr lang="en-AU" baseline="0" dirty="0" smtClean="0"/>
              <a:t>These guidelines don’t have the same formal legal status as legislation but will help taxpayers understand how to comply with the new law</a:t>
            </a:r>
          </a:p>
          <a:p>
            <a:pPr marL="628650" lvl="1" indent="-171450">
              <a:buFont typeface="Arial" panose="020B0604020202020204" pitchFamily="34" charset="0"/>
              <a:buChar char="•"/>
            </a:pPr>
            <a:r>
              <a:rPr lang="en-AU" baseline="0" dirty="0" smtClean="0"/>
              <a:t>Previously, these guidelines were published some months after legislation was enacted, which could leave taxpayers confused about how the legislation would be applied</a:t>
            </a:r>
          </a:p>
          <a:p>
            <a:pPr marL="628650" lvl="1" indent="-171450">
              <a:buFont typeface="Arial" panose="020B0604020202020204" pitchFamily="34" charset="0"/>
              <a:buChar char="•"/>
            </a:pPr>
            <a:r>
              <a:rPr lang="en-AU" baseline="0" dirty="0" smtClean="0"/>
              <a:t>In the future, the guidelines will be publicly released as legislation is introduced into, or is being considered by, Parliament. </a:t>
            </a:r>
          </a:p>
        </p:txBody>
      </p:sp>
      <p:sp>
        <p:nvSpPr>
          <p:cNvPr id="4" name="Slide Number Placeholder 3"/>
          <p:cNvSpPr>
            <a:spLocks noGrp="1"/>
          </p:cNvSpPr>
          <p:nvPr>
            <p:ph type="sldNum" sz="quarter" idx="10"/>
          </p:nvPr>
        </p:nvSpPr>
        <p:spPr/>
        <p:txBody>
          <a:bodyPr/>
          <a:lstStyle/>
          <a:p>
            <a:fld id="{FA8AD975-C7F1-411D-AD98-4D598E1B8222}" type="slidenum">
              <a:rPr lang="en-AU" smtClean="0"/>
              <a:t>22</a:t>
            </a:fld>
            <a:endParaRPr lang="en-AU"/>
          </a:p>
        </p:txBody>
      </p:sp>
    </p:spTree>
    <p:extLst>
      <p:ext uri="{BB962C8B-B14F-4D97-AF65-F5344CB8AC3E}">
        <p14:creationId xmlns:p14="http://schemas.microsoft.com/office/powerpoint/2010/main" val="3265097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14000"/>
              </a:lnSpc>
              <a:spcBef>
                <a:spcPts val="0"/>
              </a:spcBef>
              <a:spcAft>
                <a:spcPts val="800"/>
              </a:spcAft>
              <a:buClrTx/>
              <a:buSzTx/>
              <a:buFont typeface="Arial" panose="020B0604020202020204" pitchFamily="34" charset="0"/>
              <a:buNone/>
              <a:tabLst/>
              <a:defRPr/>
            </a:pPr>
            <a:r>
              <a:rPr lang="en-AU" dirty="0" smtClean="0"/>
              <a:t>This slide provides an</a:t>
            </a:r>
            <a:r>
              <a:rPr lang="en-AU" baseline="0" dirty="0" smtClean="0"/>
              <a:t> overview of how the presentation will proceed. </a:t>
            </a:r>
            <a:r>
              <a:rPr lang="en-AU" dirty="0" smtClean="0"/>
              <a:t>Before I get</a:t>
            </a:r>
            <a:r>
              <a:rPr lang="en-AU" baseline="0" dirty="0" smtClean="0"/>
              <a:t> going in earnest about the Board and it’s reinvention, I thought I would give you a quick rundown on the Board itself.</a:t>
            </a:r>
          </a:p>
          <a:p>
            <a:pPr marL="0" marR="0" indent="0" algn="l" defTabSz="914400" rtl="0" eaLnBrk="1" fontAlgn="auto" latinLnBrk="0" hangingPunct="1">
              <a:lnSpc>
                <a:spcPct val="114000"/>
              </a:lnSpc>
              <a:spcBef>
                <a:spcPts val="0"/>
              </a:spcBef>
              <a:spcAft>
                <a:spcPts val="800"/>
              </a:spcAft>
              <a:buClrTx/>
              <a:buSzTx/>
              <a:buFont typeface="Arial" panose="020B0604020202020204" pitchFamily="34" charset="0"/>
              <a:buNone/>
              <a:tabLst/>
              <a:defRPr/>
            </a:pPr>
            <a:endParaRPr lang="en-AU" baseline="0" dirty="0" smtClean="0"/>
          </a:p>
          <a:p>
            <a:pPr marL="0" marR="0" indent="0" algn="l" defTabSz="914400" rtl="0" eaLnBrk="1" fontAlgn="auto" latinLnBrk="0" hangingPunct="1">
              <a:lnSpc>
                <a:spcPct val="114000"/>
              </a:lnSpc>
              <a:spcBef>
                <a:spcPts val="0"/>
              </a:spcBef>
              <a:spcAft>
                <a:spcPts val="800"/>
              </a:spcAft>
              <a:buClrTx/>
              <a:buSzTx/>
              <a:buFont typeface="Arial" panose="020B0604020202020204" pitchFamily="34" charset="0"/>
              <a:buNone/>
              <a:tabLst/>
              <a:defRPr/>
            </a:pPr>
            <a:r>
              <a:rPr lang="en-AU" dirty="0" smtClean="0"/>
              <a:t>The Board is a non-statutory advisory body charged with contributing a business and broader community perspective to improving the design of taxation laws and their operation.</a:t>
            </a:r>
            <a:r>
              <a:rPr lang="en-AU" baseline="0" dirty="0" smtClean="0"/>
              <a:t> </a:t>
            </a:r>
            <a:r>
              <a:rPr lang="en-AU" b="0" dirty="0" smtClean="0"/>
              <a:t>The</a:t>
            </a:r>
            <a:r>
              <a:rPr lang="en-AU" b="0" baseline="0" dirty="0" smtClean="0"/>
              <a:t> Board is unique in that it brings together business leaders, tax professionals, the Treasury, the Australian Taxation Office and the Office of Parliamentary Counsel to </a:t>
            </a:r>
            <a:r>
              <a:rPr lang="en-AU" dirty="0" smtClean="0"/>
              <a:t>advise the Treasurer</a:t>
            </a:r>
            <a:r>
              <a:rPr lang="en-AU" baseline="0" dirty="0" smtClean="0"/>
              <a:t> </a:t>
            </a:r>
            <a:r>
              <a:rPr lang="en-AU" b="0" baseline="0" dirty="0" smtClean="0"/>
              <a:t>to discuss improvements to the tax system.</a:t>
            </a:r>
          </a:p>
          <a:p>
            <a:pPr marL="0" indent="0">
              <a:buFont typeface="Arial" panose="020B0604020202020204" pitchFamily="34" charset="0"/>
              <a:buNone/>
            </a:pPr>
            <a:endParaRPr lang="en-AU" baseline="0" dirty="0" smtClean="0"/>
          </a:p>
          <a:p>
            <a:pPr marL="0" indent="0">
              <a:buFont typeface="Arial" panose="020B0604020202020204" pitchFamily="34" charset="0"/>
              <a:buNone/>
            </a:pPr>
            <a:r>
              <a:rPr lang="en-AU" baseline="0" dirty="0" smtClean="0"/>
              <a:t>Mr Michael Andrew AO was appointed as the Chair for a term of three years commencing January 2015. Mr Andrew is supported by 10 members, 7 of who have been appointed from the business and community sector in their personal capacities – including myself. The remaining three members include the Secretary to the Treasury, the Commissioner of Taxation and the First Parliamentary Counsel who serve as ex-officio members.  </a:t>
            </a:r>
            <a:endParaRPr lang="en-AU" dirty="0" smtClean="0"/>
          </a:p>
          <a:p>
            <a:endParaRPr lang="en-AU" dirty="0"/>
          </a:p>
        </p:txBody>
      </p:sp>
      <p:sp>
        <p:nvSpPr>
          <p:cNvPr id="4" name="Slide Number Placeholder 3"/>
          <p:cNvSpPr>
            <a:spLocks noGrp="1"/>
          </p:cNvSpPr>
          <p:nvPr>
            <p:ph type="sldNum" sz="quarter" idx="10"/>
          </p:nvPr>
        </p:nvSpPr>
        <p:spPr/>
        <p:txBody>
          <a:bodyPr/>
          <a:lstStyle/>
          <a:p>
            <a:fld id="{DEACF33C-B253-4294-A9A3-7C9949FA86F9}" type="slidenum">
              <a:rPr lang="en-AU" smtClean="0"/>
              <a:t>2</a:t>
            </a:fld>
            <a:endParaRPr lang="en-AU" dirty="0"/>
          </a:p>
        </p:txBody>
      </p:sp>
      <p:sp>
        <p:nvSpPr>
          <p:cNvPr id="5" name="Date Placeholder 4"/>
          <p:cNvSpPr>
            <a:spLocks noGrp="1"/>
          </p:cNvSpPr>
          <p:nvPr>
            <p:ph type="dt" idx="11"/>
          </p:nvPr>
        </p:nvSpPr>
        <p:spPr/>
        <p:txBody>
          <a:bodyPr/>
          <a:lstStyle/>
          <a:p>
            <a:fld id="{71BC864A-591F-49E9-83CC-4C438AA087B1}" type="datetime1">
              <a:rPr lang="en-AU" smtClean="0"/>
              <a:t>23/01/2017</a:t>
            </a:fld>
            <a:endParaRPr lang="en-AU" dirty="0"/>
          </a:p>
        </p:txBody>
      </p:sp>
    </p:spTree>
    <p:extLst>
      <p:ext uri="{BB962C8B-B14F-4D97-AF65-F5344CB8AC3E}">
        <p14:creationId xmlns:p14="http://schemas.microsoft.com/office/powerpoint/2010/main" val="3455262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As the Ministerial Advisory Council for tax policy matters the Board has the role of reviewing the performance of regulators in the tax portfolio, including the ATO. This performance is assessed under the Government’s regulatory performance framework which focuses on regulators minimising compliance costs.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This Ministerial Advisory Council role tasks the Board with reviewing the proposed metrics and assisting with the development of these metrics by consulting both in-house and with external advisers in relation to them. The metrics include key performance indicators covering:</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reducing regulatory burden;</a:t>
            </a:r>
            <a:endParaRPr kumimoji="0" lang="en-AU" sz="1400" b="0" i="0" u="none" strike="noStrike" kern="1200" cap="none" spc="0" normalizeH="0" baseline="0" noProof="0" dirty="0" smtClean="0">
              <a:ln>
                <a:noFill/>
              </a:ln>
              <a:solidFill>
                <a:prstClr val="black"/>
              </a:solidFill>
              <a:effectLst/>
              <a:uLnTx/>
              <a:uFillTx/>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Communication with stakeholders;</a:t>
            </a:r>
            <a:endParaRPr kumimoji="0" lang="en-AU" sz="1400" b="0" i="0" u="none" strike="noStrike" kern="1200" cap="none" spc="0" normalizeH="0" baseline="0" noProof="0" dirty="0" smtClean="0">
              <a:ln>
                <a:noFill/>
              </a:ln>
              <a:solidFill>
                <a:prstClr val="black"/>
              </a:solidFill>
              <a:effectLst/>
              <a:uLnTx/>
              <a:uFillTx/>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risk-based and proportionate approaches;</a:t>
            </a:r>
            <a:endParaRPr kumimoji="0" lang="en-AU" sz="1400" b="0" i="0" u="none" strike="noStrike" kern="1200" cap="none" spc="0" normalizeH="0" baseline="0" noProof="0" dirty="0" smtClean="0">
              <a:ln>
                <a:noFill/>
              </a:ln>
              <a:solidFill>
                <a:prstClr val="black"/>
              </a:solidFill>
              <a:effectLst/>
              <a:uLnTx/>
              <a:uFillTx/>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efficient and coordinated monitoring of regulation;</a:t>
            </a:r>
            <a:endParaRPr kumimoji="0" lang="en-AU" sz="1400" b="0" i="0" u="none" strike="noStrike" kern="1200" cap="none" spc="0" normalizeH="0" baseline="0" noProof="0" dirty="0" smtClean="0">
              <a:ln>
                <a:noFill/>
              </a:ln>
              <a:solidFill>
                <a:prstClr val="black"/>
              </a:solidFill>
              <a:effectLst/>
              <a:uLnTx/>
              <a:uFillTx/>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Transparency; and</a:t>
            </a:r>
            <a:endParaRPr kumimoji="0" lang="en-AU" sz="1400" b="0" i="0" u="none" strike="noStrike" kern="1200" cap="none" spc="0" normalizeH="0" baseline="0" noProof="0" dirty="0" smtClean="0">
              <a:ln>
                <a:noFill/>
              </a:ln>
              <a:solidFill>
                <a:prstClr val="black"/>
              </a:solidFill>
              <a:effectLst/>
              <a:uLnTx/>
              <a:uFillTx/>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continuous improvement in regulation practices.</a:t>
            </a:r>
          </a:p>
        </p:txBody>
      </p:sp>
      <p:sp>
        <p:nvSpPr>
          <p:cNvPr id="4" name="Slide Number Placeholder 3"/>
          <p:cNvSpPr>
            <a:spLocks noGrp="1"/>
          </p:cNvSpPr>
          <p:nvPr>
            <p:ph type="sldNum" sz="quarter" idx="10"/>
          </p:nvPr>
        </p:nvSpPr>
        <p:spPr/>
        <p:txBody>
          <a:bodyPr/>
          <a:lstStyle/>
          <a:p>
            <a:fld id="{FA8AD975-C7F1-411D-AD98-4D598E1B8222}" type="slidenum">
              <a:rPr lang="en-AU" smtClean="0"/>
              <a:t>23</a:t>
            </a:fld>
            <a:endParaRPr lang="en-AU"/>
          </a:p>
        </p:txBody>
      </p:sp>
    </p:spTree>
    <p:extLst>
      <p:ext uri="{BB962C8B-B14F-4D97-AF65-F5344CB8AC3E}">
        <p14:creationId xmlns:p14="http://schemas.microsoft.com/office/powerpoint/2010/main" val="3798846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39" indent="-168239" defTabSz="897268">
              <a:buFont typeface="Arial" panose="020B0604020202020204" pitchFamily="34" charset="0"/>
              <a:buChar char="•"/>
              <a:defRPr/>
            </a:pPr>
            <a:r>
              <a:rPr lang="en-AU" dirty="0" smtClean="0"/>
              <a:t>The Board has also been working on new ways to improve </a:t>
            </a:r>
            <a:r>
              <a:rPr lang="en-AU" baseline="0" dirty="0" smtClean="0"/>
              <a:t>the tax regulatory reform process. </a:t>
            </a:r>
            <a:endParaRPr lang="en-AU" dirty="0" smtClean="0"/>
          </a:p>
          <a:p>
            <a:pPr marL="168239" indent="-168239" defTabSz="897268">
              <a:buFont typeface="Arial" panose="020B0604020202020204" pitchFamily="34" charset="0"/>
              <a:buChar char="•"/>
              <a:defRPr/>
            </a:pPr>
            <a:endParaRPr lang="en-AU" dirty="0" smtClean="0"/>
          </a:p>
          <a:p>
            <a:pPr marL="168239" indent="-168239" defTabSz="897268">
              <a:buFont typeface="Arial" panose="020B0604020202020204" pitchFamily="34" charset="0"/>
              <a:buChar char="•"/>
              <a:defRPr/>
            </a:pPr>
            <a:r>
              <a:rPr lang="en-AU" dirty="0" smtClean="0"/>
              <a:t>In 2015 the Board wrote to its Advisory Panel members and business representatives inviting ideas on opportunities for regulatory reform. </a:t>
            </a:r>
          </a:p>
          <a:p>
            <a:pPr marL="168239" indent="-168239" defTabSz="897268">
              <a:buFont typeface="Arial" panose="020B0604020202020204" pitchFamily="34" charset="0"/>
              <a:buChar char="•"/>
              <a:defRPr/>
            </a:pPr>
            <a:endParaRPr lang="en-AU" dirty="0" smtClean="0"/>
          </a:p>
          <a:p>
            <a:pPr marL="168239" indent="-168239" defTabSz="897268">
              <a:buFont typeface="Arial" panose="020B0604020202020204" pitchFamily="34" charset="0"/>
              <a:buChar char="•"/>
              <a:defRPr/>
            </a:pPr>
            <a:r>
              <a:rPr lang="en-AU" dirty="0" smtClean="0"/>
              <a:t>The Board received over 170 ideas, spanning a number</a:t>
            </a:r>
            <a:r>
              <a:rPr lang="en-AU" baseline="0" dirty="0" smtClean="0"/>
              <a:t> of different taxes,</a:t>
            </a:r>
            <a:r>
              <a:rPr lang="en-AU" dirty="0" smtClean="0"/>
              <a:t> which it then</a:t>
            </a:r>
            <a:r>
              <a:rPr lang="en-AU" baseline="0" dirty="0" smtClean="0"/>
              <a:t> assessed and prioritised, with a number being referred to Treasury and the ATO for implementation. </a:t>
            </a:r>
          </a:p>
          <a:p>
            <a:pPr marL="168239" indent="-168239" defTabSz="897268">
              <a:buFont typeface="Arial" panose="020B0604020202020204" pitchFamily="34" charset="0"/>
              <a:buChar char="•"/>
              <a:defRPr/>
            </a:pPr>
            <a:endParaRPr lang="en-AU" dirty="0" smtClean="0"/>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During</a:t>
            </a:r>
            <a:r>
              <a:rPr lang="en-AU" sz="1200" kern="1200" baseline="0" dirty="0" smtClean="0">
                <a:solidFill>
                  <a:schemeClr val="tx1"/>
                </a:solidFill>
                <a:effectLst/>
                <a:latin typeface="+mn-lt"/>
                <a:ea typeface="+mn-ea"/>
                <a:cs typeface="+mn-cs"/>
              </a:rPr>
              <a:t> this process, t</a:t>
            </a:r>
            <a:r>
              <a:rPr lang="en-AU" sz="1200" kern="1200" dirty="0" smtClean="0">
                <a:solidFill>
                  <a:schemeClr val="tx1"/>
                </a:solidFill>
                <a:effectLst/>
                <a:latin typeface="+mn-lt"/>
                <a:ea typeface="+mn-ea"/>
                <a:cs typeface="+mn-cs"/>
              </a:rPr>
              <a:t>he Board recognised</a:t>
            </a:r>
            <a:r>
              <a:rPr lang="en-AU" sz="1200" kern="1200" baseline="0" dirty="0" smtClean="0">
                <a:solidFill>
                  <a:schemeClr val="tx1"/>
                </a:solidFill>
                <a:effectLst/>
                <a:latin typeface="+mn-lt"/>
                <a:ea typeface="+mn-ea"/>
                <a:cs typeface="+mn-cs"/>
              </a:rPr>
              <a:t> that</a:t>
            </a:r>
            <a:r>
              <a:rPr lang="en-AU" sz="1200" kern="1200" dirty="0" smtClean="0">
                <a:solidFill>
                  <a:schemeClr val="tx1"/>
                </a:solidFill>
                <a:effectLst/>
                <a:latin typeface="+mn-lt"/>
                <a:ea typeface="+mn-ea"/>
                <a:cs typeface="+mn-cs"/>
              </a:rPr>
              <a:t> effective regulatory reform requires a dedicated pathway to enable</a:t>
            </a:r>
            <a:r>
              <a:rPr lang="en-AU" sz="1200" kern="1200" baseline="0" dirty="0" smtClean="0">
                <a:solidFill>
                  <a:schemeClr val="tx1"/>
                </a:solidFill>
                <a:effectLst/>
                <a:latin typeface="+mn-lt"/>
                <a:ea typeface="+mn-ea"/>
                <a:cs typeface="+mn-cs"/>
              </a:rPr>
              <a:t> them to be continuously progressed and constant feedback provided to those who submitted them. </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ACF33C-B253-4294-A9A3-7C9949FA86F9}" type="slidenum">
              <a:rPr lang="en-AU" smtClean="0">
                <a:solidFill>
                  <a:prstClr val="black"/>
                </a:solidFill>
              </a:rPr>
              <a:pPr/>
              <a:t>24</a:t>
            </a:fld>
            <a:endParaRPr lang="en-AU" dirty="0">
              <a:solidFill>
                <a:prstClr val="black"/>
              </a:solidFill>
            </a:endParaRPr>
          </a:p>
        </p:txBody>
      </p:sp>
      <p:sp>
        <p:nvSpPr>
          <p:cNvPr id="5" name="Date Placeholder 4"/>
          <p:cNvSpPr>
            <a:spLocks noGrp="1"/>
          </p:cNvSpPr>
          <p:nvPr>
            <p:ph type="dt" idx="11"/>
          </p:nvPr>
        </p:nvSpPr>
        <p:spPr/>
        <p:txBody>
          <a:bodyPr/>
          <a:lstStyle/>
          <a:p>
            <a:fld id="{37411FFC-AB7C-4BF3-93C6-9EB7F9852594}" type="datetime1">
              <a:rPr lang="en-AU" smtClean="0">
                <a:solidFill>
                  <a:prstClr val="black"/>
                </a:solidFill>
              </a:rPr>
              <a:pPr/>
              <a:t>23/01/2017</a:t>
            </a:fld>
            <a:endParaRPr lang="en-AU" dirty="0">
              <a:solidFill>
                <a:prstClr val="black"/>
              </a:solidFill>
            </a:endParaRPr>
          </a:p>
        </p:txBody>
      </p:sp>
    </p:spTree>
    <p:extLst>
      <p:ext uri="{BB962C8B-B14F-4D97-AF65-F5344CB8AC3E}">
        <p14:creationId xmlns:p14="http://schemas.microsoft.com/office/powerpoint/2010/main" val="3198625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As a result the </a:t>
            </a:r>
            <a:r>
              <a:rPr lang="en-AU" sz="1200" kern="1200" dirty="0">
                <a:solidFill>
                  <a:schemeClr val="tx1"/>
                </a:solidFill>
                <a:effectLst/>
                <a:latin typeface="+mn-lt"/>
                <a:ea typeface="+mn-ea"/>
                <a:cs typeface="+mn-cs"/>
              </a:rPr>
              <a:t>Board </a:t>
            </a:r>
            <a:r>
              <a:rPr lang="en-AU" dirty="0"/>
              <a:t>has recently launched its new </a:t>
            </a:r>
            <a:r>
              <a:rPr lang="en-AU" sz="1200" kern="1200" dirty="0">
                <a:solidFill>
                  <a:schemeClr val="tx1"/>
                </a:solidFill>
                <a:effectLst/>
                <a:latin typeface="+mn-lt"/>
                <a:ea typeface="+mn-ea"/>
                <a:cs typeface="+mn-cs"/>
              </a:rPr>
              <a:t>‘Sounding Board’ </a:t>
            </a:r>
            <a:r>
              <a:rPr lang="en-AU" dirty="0"/>
              <a:t>initiative. </a:t>
            </a:r>
            <a:r>
              <a:rPr lang="en-AU" sz="1200" kern="1200" dirty="0">
                <a:solidFill>
                  <a:schemeClr val="tx1"/>
                </a:solidFill>
                <a:effectLst/>
                <a:latin typeface="+mn-lt"/>
                <a:ea typeface="+mn-ea"/>
                <a:cs typeface="+mn-cs"/>
              </a:rPr>
              <a:t>Sounding Board </a:t>
            </a:r>
            <a:r>
              <a:rPr lang="en-AU" dirty="0"/>
              <a:t>is </a:t>
            </a:r>
            <a:r>
              <a:rPr lang="en-AU" sz="1200" kern="1200" dirty="0">
                <a:solidFill>
                  <a:schemeClr val="tx1"/>
                </a:solidFill>
                <a:effectLst/>
                <a:latin typeface="+mn-lt"/>
                <a:ea typeface="+mn-ea"/>
                <a:cs typeface="+mn-cs"/>
              </a:rPr>
              <a:t>a web-based </a:t>
            </a:r>
            <a:r>
              <a:rPr lang="en-AU" dirty="0"/>
              <a:t>collaborative platform where users can raise, debate and prioritise business and community sector ideas on how to improve the current tax system.</a:t>
            </a:r>
            <a:endParaRPr lang="en-AU" sz="1200" kern="1200" dirty="0">
              <a:solidFill>
                <a:schemeClr val="tx1"/>
              </a:solidFill>
              <a:effectLst/>
              <a:latin typeface="+mn-lt"/>
              <a:ea typeface="+mn-ea"/>
              <a:cs typeface="+mn-cs"/>
            </a:endParaRPr>
          </a:p>
          <a:p>
            <a:pPr>
              <a:buFont typeface="Arial" panose="020B0604020202020204" pitchFamily="34" charset="0"/>
              <a:buNone/>
            </a:pPr>
            <a:endParaRPr lang="en-AU" dirty="0"/>
          </a:p>
          <a:p>
            <a:pPr marL="171450" lvl="0" indent="-171450">
              <a:buFont typeface="Arial" panose="020B0604020202020204" pitchFamily="34" charset="0"/>
              <a:buChar char="•"/>
            </a:pPr>
            <a:r>
              <a:rPr lang="en-AU" dirty="0"/>
              <a:t>Sounding Board is not designed to receive substantive policy proposals involving large costs to revenue. Rather, it is geared towards identifying proposals</a:t>
            </a:r>
            <a:r>
              <a:rPr lang="en-US" dirty="0"/>
              <a:t> that reduce red-tape and result in compliance savings. As </a:t>
            </a:r>
            <a:r>
              <a:rPr lang="en-US" b="0" dirty="0"/>
              <a:t>such, </a:t>
            </a:r>
            <a:r>
              <a:rPr lang="en-AU" b="0" dirty="0"/>
              <a:t>this platform </a:t>
            </a:r>
            <a:r>
              <a:rPr lang="en-AU" sz="1200" b="0" kern="1200" dirty="0">
                <a:solidFill>
                  <a:schemeClr val="tx1"/>
                </a:solidFill>
                <a:effectLst/>
                <a:latin typeface="+mn-lt"/>
                <a:ea typeface="+mn-ea"/>
                <a:cs typeface="+mn-cs"/>
              </a:rPr>
              <a:t>will replace the </a:t>
            </a:r>
            <a:r>
              <a:rPr lang="en-AU" b="0" dirty="0"/>
              <a:t>previous </a:t>
            </a:r>
            <a:r>
              <a:rPr lang="en-AU" sz="1200" b="0" kern="1200" dirty="0">
                <a:solidFill>
                  <a:schemeClr val="tx1"/>
                </a:solidFill>
                <a:effectLst/>
                <a:latin typeface="+mn-lt"/>
                <a:ea typeface="+mn-ea"/>
                <a:cs typeface="+mn-cs"/>
              </a:rPr>
              <a:t>Tax Issues Entry System </a:t>
            </a:r>
            <a:r>
              <a:rPr lang="en-AU" b="0" dirty="0"/>
              <a:t>(TIES) </a:t>
            </a:r>
            <a:r>
              <a:rPr lang="en-AU" sz="1200" b="0" kern="1200" dirty="0">
                <a:solidFill>
                  <a:schemeClr val="tx1"/>
                </a:solidFill>
                <a:effectLst/>
                <a:latin typeface="+mn-lt"/>
                <a:ea typeface="+mn-ea"/>
                <a:cs typeface="+mn-cs"/>
              </a:rPr>
              <a:t>and </a:t>
            </a:r>
            <a:r>
              <a:rPr lang="en-AU" dirty="0"/>
              <a:t>become the sole point of entry for submissions on how </a:t>
            </a:r>
            <a:r>
              <a:rPr lang="en-AU" sz="1200" kern="1200" dirty="0">
                <a:solidFill>
                  <a:schemeClr val="tx1"/>
                </a:solidFill>
                <a:effectLst/>
                <a:latin typeface="+mn-lt"/>
                <a:ea typeface="+mn-ea"/>
                <a:cs typeface="+mn-cs"/>
              </a:rPr>
              <a:t>to </a:t>
            </a:r>
            <a:r>
              <a:rPr lang="en-AU" dirty="0"/>
              <a:t>improve the tax system</a:t>
            </a:r>
            <a:r>
              <a:rPr lang="en-AU"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AU" sz="1200" kern="1200" smtClean="0">
                <a:solidFill>
                  <a:schemeClr val="tx1"/>
                </a:solidFill>
                <a:effectLst/>
                <a:latin typeface="+mn-lt"/>
                <a:ea typeface="+mn-ea"/>
                <a:cs typeface="+mn-cs"/>
              </a:rPr>
              <a:t>Recent ideas </a:t>
            </a:r>
            <a:r>
              <a:rPr lang="en-AU" sz="1200" kern="1200" dirty="0" smtClean="0">
                <a:solidFill>
                  <a:schemeClr val="tx1"/>
                </a:solidFill>
                <a:effectLst/>
                <a:latin typeface="+mn-lt"/>
                <a:ea typeface="+mn-ea"/>
                <a:cs typeface="+mn-cs"/>
              </a:rPr>
              <a:t>from the old</a:t>
            </a:r>
            <a:r>
              <a:rPr lang="en-AU" sz="1200" kern="1200" baseline="0" dirty="0" smtClean="0">
                <a:solidFill>
                  <a:schemeClr val="tx1"/>
                </a:solidFill>
                <a:effectLst/>
                <a:latin typeface="+mn-lt"/>
                <a:ea typeface="+mn-ea"/>
                <a:cs typeface="+mn-cs"/>
              </a:rPr>
              <a:t> TIES list have been moved to Sounding Board for discussion.</a:t>
            </a:r>
          </a:p>
          <a:p>
            <a:pPr marL="628650" lvl="1" indent="-171450">
              <a:buFont typeface="Arial" panose="020B0604020202020204" pitchFamily="34" charset="0"/>
              <a:buChar char="•"/>
            </a:pPr>
            <a:r>
              <a:rPr lang="en-AU" sz="1200" kern="1200" baseline="0" dirty="0" smtClean="0">
                <a:solidFill>
                  <a:schemeClr val="tx1"/>
                </a:solidFill>
                <a:effectLst/>
                <a:latin typeface="+mn-lt"/>
                <a:ea typeface="+mn-ea"/>
                <a:cs typeface="+mn-cs"/>
              </a:rPr>
              <a:t>The former TIES site has been shut down.  People wishing to place ideas on TIES are now directed to Sounding Board.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defRPr/>
            </a:pPr>
            <a:r>
              <a:rPr lang="en-AU" sz="1200" kern="1200" dirty="0">
                <a:solidFill>
                  <a:schemeClr val="tx1"/>
                </a:solidFill>
                <a:effectLst/>
                <a:latin typeface="+mn-lt"/>
                <a:ea typeface="+mn-ea"/>
                <a:cs typeface="+mn-cs"/>
              </a:rPr>
              <a:t>The </a:t>
            </a:r>
            <a:r>
              <a:rPr lang="en-AU" dirty="0"/>
              <a:t>key feature of Sounding </a:t>
            </a:r>
            <a:r>
              <a:rPr lang="en-AU" sz="1200" kern="1200" dirty="0">
                <a:solidFill>
                  <a:schemeClr val="tx1"/>
                </a:solidFill>
                <a:effectLst/>
                <a:latin typeface="+mn-lt"/>
                <a:ea typeface="+mn-ea"/>
                <a:cs typeface="+mn-cs"/>
              </a:rPr>
              <a:t>Board </a:t>
            </a:r>
            <a:r>
              <a:rPr lang="en-AU" dirty="0"/>
              <a:t>is the ability </a:t>
            </a:r>
            <a:r>
              <a:rPr lang="en-AU" sz="1200" kern="1200" dirty="0">
                <a:solidFill>
                  <a:schemeClr val="tx1"/>
                </a:solidFill>
                <a:effectLst/>
                <a:latin typeface="+mn-lt"/>
                <a:ea typeface="+mn-ea"/>
                <a:cs typeface="+mn-cs"/>
              </a:rPr>
              <a:t>for </a:t>
            </a:r>
            <a:r>
              <a:rPr lang="en-AU" dirty="0"/>
              <a:t>its users </a:t>
            </a:r>
            <a:r>
              <a:rPr lang="en-AU" sz="1200" kern="1200" dirty="0">
                <a:solidFill>
                  <a:schemeClr val="tx1"/>
                </a:solidFill>
                <a:effectLst/>
                <a:latin typeface="+mn-lt"/>
                <a:ea typeface="+mn-ea"/>
                <a:cs typeface="+mn-cs"/>
              </a:rPr>
              <a:t>to </a:t>
            </a:r>
            <a:r>
              <a:rPr lang="en-AU" dirty="0"/>
              <a:t>take control of the prioritisation process, thereby assisting in </a:t>
            </a:r>
            <a:r>
              <a:rPr lang="en-AU" sz="1200" kern="1200" dirty="0">
                <a:solidFill>
                  <a:schemeClr val="tx1"/>
                </a:solidFill>
                <a:effectLst/>
                <a:latin typeface="+mn-lt"/>
                <a:ea typeface="+mn-ea"/>
                <a:cs typeface="+mn-cs"/>
              </a:rPr>
              <a:t>the </a:t>
            </a:r>
            <a:r>
              <a:rPr lang="en-AU" dirty="0"/>
              <a:t>allocation of limited resources to only those </a:t>
            </a:r>
            <a:r>
              <a:rPr lang="en-AU" sz="1200" kern="1200" dirty="0">
                <a:solidFill>
                  <a:schemeClr val="tx1"/>
                </a:solidFill>
                <a:effectLst/>
                <a:latin typeface="+mn-lt"/>
                <a:ea typeface="+mn-ea"/>
                <a:cs typeface="+mn-cs"/>
              </a:rPr>
              <a:t>ideas </a:t>
            </a:r>
            <a:r>
              <a:rPr lang="en-AU" dirty="0"/>
              <a:t>that enjoy the backing of the business and tax </a:t>
            </a:r>
            <a:r>
              <a:rPr lang="en-AU" dirty="0" smtClean="0"/>
              <a:t>community</a:t>
            </a:r>
            <a:r>
              <a:rPr lang="en-AU" sz="1200" kern="1200" dirty="0" smtClean="0">
                <a:solidFill>
                  <a:schemeClr val="tx1"/>
                </a:solidFill>
                <a:effectLst/>
                <a:latin typeface="+mn-lt"/>
                <a:ea typeface="+mn-ea"/>
                <a:cs typeface="+mn-cs"/>
              </a:rPr>
              <a:t>. The </a:t>
            </a:r>
            <a:r>
              <a:rPr lang="en-AU" sz="1200" kern="1200" dirty="0">
                <a:solidFill>
                  <a:schemeClr val="tx1"/>
                </a:solidFill>
                <a:effectLst/>
                <a:latin typeface="+mn-lt"/>
                <a:ea typeface="+mn-ea"/>
                <a:cs typeface="+mn-cs"/>
              </a:rPr>
              <a:t>Board </a:t>
            </a:r>
            <a:r>
              <a:rPr lang="en-AU" dirty="0"/>
              <a:t>will then examine the most popular </a:t>
            </a:r>
            <a:r>
              <a:rPr lang="en-AU" sz="1200" kern="1200" dirty="0" smtClean="0">
                <a:solidFill>
                  <a:schemeClr val="tx1"/>
                </a:solidFill>
                <a:effectLst/>
                <a:latin typeface="+mn-lt"/>
                <a:ea typeface="+mn-ea"/>
                <a:cs typeface="+mn-cs"/>
              </a:rPr>
              <a:t>ideas </a:t>
            </a:r>
            <a:r>
              <a:rPr lang="en-AU" dirty="0"/>
              <a:t>in detail and, where </a:t>
            </a:r>
            <a:r>
              <a:rPr lang="en-AU" sz="1200" kern="1200" dirty="0">
                <a:solidFill>
                  <a:schemeClr val="tx1"/>
                </a:solidFill>
                <a:effectLst/>
                <a:latin typeface="+mn-lt"/>
                <a:ea typeface="+mn-ea"/>
                <a:cs typeface="+mn-cs"/>
              </a:rPr>
              <a:t>suitable</a:t>
            </a:r>
            <a:r>
              <a:rPr lang="en-AU" sz="1200" kern="1200" baseline="0" dirty="0">
                <a:solidFill>
                  <a:schemeClr val="tx1"/>
                </a:solidFill>
                <a:effectLst/>
                <a:latin typeface="+mn-lt"/>
                <a:ea typeface="+mn-ea"/>
                <a:cs typeface="+mn-cs"/>
              </a:rPr>
              <a:t>, </a:t>
            </a:r>
            <a:r>
              <a:rPr lang="en-AU" dirty="0"/>
              <a:t>advocate </a:t>
            </a:r>
            <a:r>
              <a:rPr lang="en-AU" sz="1200" kern="1200" baseline="0" dirty="0">
                <a:solidFill>
                  <a:schemeClr val="tx1"/>
                </a:solidFill>
                <a:effectLst/>
                <a:latin typeface="+mn-lt"/>
                <a:ea typeface="+mn-ea"/>
                <a:cs typeface="+mn-cs"/>
              </a:rPr>
              <a:t>a </a:t>
            </a:r>
            <a:r>
              <a:rPr lang="en-AU" dirty="0"/>
              <a:t>pathway for their implementation via legislative or administrative </a:t>
            </a:r>
            <a:r>
              <a:rPr lang="en-AU" dirty="0" smtClean="0"/>
              <a:t>means.</a:t>
            </a:r>
          </a:p>
          <a:p>
            <a:pPr marL="0" indent="0">
              <a:buFont typeface="Arial" panose="020B0604020202020204" pitchFamily="34" charset="0"/>
              <a:buNone/>
              <a:defRPr/>
            </a:pPr>
            <a:endParaRPr lang="en-AU" dirty="0" smtClean="0"/>
          </a:p>
          <a:p>
            <a:pPr marL="628650" lvl="1" indent="-171450">
              <a:buFont typeface="Arial" panose="020B0604020202020204" pitchFamily="34" charset="0"/>
              <a:buChar char="•"/>
              <a:defRPr/>
            </a:pPr>
            <a:r>
              <a:rPr lang="en-AU" dirty="0" smtClean="0">
                <a:solidFill>
                  <a:srgbClr val="FF0000"/>
                </a:solidFill>
              </a:rPr>
              <a:t>As at 13 July</a:t>
            </a:r>
            <a:r>
              <a:rPr lang="en-AU" baseline="0" dirty="0" smtClean="0">
                <a:solidFill>
                  <a:srgbClr val="FF0000"/>
                </a:solidFill>
              </a:rPr>
              <a:t> 2016 we had 69 active users commenting and voting on 33 different ideas</a:t>
            </a:r>
            <a:endParaRPr lang="en-AU" dirty="0" smtClean="0">
              <a:solidFill>
                <a:srgbClr val="FF0000"/>
              </a:solidFill>
            </a:endParaRPr>
          </a:p>
          <a:p>
            <a:pPr marL="0" indent="0">
              <a:buFont typeface="Arial" panose="020B0604020202020204" pitchFamily="34" charset="0"/>
              <a:buNone/>
              <a:defRPr/>
            </a:pPr>
            <a:endParaRPr lang="en-AU" dirty="0"/>
          </a:p>
          <a:p>
            <a:pPr marL="171450" indent="-171450">
              <a:buFont typeface="Arial" panose="020B0604020202020204" pitchFamily="34" charset="0"/>
              <a:buChar char="•"/>
              <a:defRPr/>
            </a:pPr>
            <a:r>
              <a:rPr lang="en-AU" dirty="0" smtClean="0"/>
              <a:t>Sounding Board is</a:t>
            </a:r>
            <a:r>
              <a:rPr lang="en-AU" baseline="0" dirty="0" smtClean="0"/>
              <a:t> now live and the </a:t>
            </a:r>
            <a:r>
              <a:rPr lang="en-AU" dirty="0" smtClean="0"/>
              <a:t>Board </a:t>
            </a:r>
            <a:r>
              <a:rPr lang="en-AU" dirty="0"/>
              <a:t>encourages you to visit </a:t>
            </a:r>
            <a:r>
              <a:rPr lang="en-AU" dirty="0" smtClean="0"/>
              <a:t>and participate</a:t>
            </a:r>
            <a:r>
              <a:rPr lang="en-AU" baseline="0" dirty="0" smtClean="0"/>
              <a:t> (available from taxboard.gov.au).</a:t>
            </a:r>
            <a:endParaRPr lang="en-AU" dirty="0"/>
          </a:p>
        </p:txBody>
      </p:sp>
      <p:sp>
        <p:nvSpPr>
          <p:cNvPr id="4" name="Slide Number Placeholder 3"/>
          <p:cNvSpPr>
            <a:spLocks noGrp="1"/>
          </p:cNvSpPr>
          <p:nvPr>
            <p:ph type="sldNum" sz="quarter" idx="10"/>
          </p:nvPr>
        </p:nvSpPr>
        <p:spPr/>
        <p:txBody>
          <a:bodyPr/>
          <a:lstStyle/>
          <a:p>
            <a:fld id="{FA8AD975-C7F1-411D-AD98-4D598E1B8222}" type="slidenum">
              <a:rPr lang="en-AU" smtClean="0">
                <a:solidFill>
                  <a:prstClr val="black"/>
                </a:solidFill>
              </a:rPr>
              <a:pPr/>
              <a:t>25</a:t>
            </a:fld>
            <a:endParaRPr lang="en-AU">
              <a:solidFill>
                <a:prstClr val="black"/>
              </a:solidFill>
            </a:endParaRPr>
          </a:p>
        </p:txBody>
      </p:sp>
    </p:spTree>
    <p:extLst>
      <p:ext uri="{BB962C8B-B14F-4D97-AF65-F5344CB8AC3E}">
        <p14:creationId xmlns:p14="http://schemas.microsoft.com/office/powerpoint/2010/main" val="1531558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The Board is always keen</a:t>
            </a:r>
            <a:r>
              <a:rPr lang="en-AU" b="0" baseline="0" dirty="0"/>
              <a:t> to engage with members of the community on tax system issues and th</a:t>
            </a:r>
            <a:r>
              <a:rPr lang="en-AU" b="0" dirty="0"/>
              <a:t>ere are</a:t>
            </a:r>
            <a:r>
              <a:rPr lang="en-AU" b="0" baseline="0" dirty="0"/>
              <a:t> a number of ways in which you can actively contribute to the activities of the Board.</a:t>
            </a:r>
          </a:p>
          <a:p>
            <a:endParaRPr lang="en-AU" b="0" baseline="0" dirty="0"/>
          </a:p>
          <a:p>
            <a:r>
              <a:rPr lang="en-AU" b="0" baseline="0" dirty="0"/>
              <a:t>We want to stay in touch and hear about what’s important to you so that we can continue to be an effective interface between the Government and business and community sectors. </a:t>
            </a:r>
          </a:p>
          <a:p>
            <a:endParaRPr lang="en-AU"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AU" b="0" baseline="0" dirty="0"/>
              <a:t>We would like to hear from you on any suggestions you may have on how to make Australia’s tax system simpler, to make it easier for taxpayers to comply or any deregulation ideas on ways in which we could cut red-tape within the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AU" b="0" baseline="0" dirty="0"/>
          </a:p>
          <a:p>
            <a:r>
              <a:rPr lang="en-AU" b="0" baseline="0" dirty="0"/>
              <a:t>Click on to the Board’s website at www.taxboard.gov.au for further information, email us directly with your suggestions at TaxBoard@treasury.gov.au or visit the Sounding Board </a:t>
            </a:r>
            <a:r>
              <a:rPr lang="en-AU" dirty="0"/>
              <a:t>at https://taxboard.ideascale.com</a:t>
            </a:r>
            <a:r>
              <a:rPr lang="en-AU" dirty="0" smtClean="0"/>
              <a:t>/. You can also keep up to date</a:t>
            </a:r>
            <a:r>
              <a:rPr lang="en-AU" baseline="0" dirty="0" smtClean="0"/>
              <a:t> with the latest news and developments from the Board by following our twitter account – @</a:t>
            </a:r>
            <a:r>
              <a:rPr lang="en-AU" baseline="0" dirty="0" err="1" smtClean="0"/>
              <a:t>taxboard_au</a:t>
            </a:r>
            <a:r>
              <a:rPr lang="en-AU" baseline="0" dirty="0" smtClean="0"/>
              <a:t>.</a:t>
            </a:r>
          </a:p>
        </p:txBody>
      </p:sp>
      <p:sp>
        <p:nvSpPr>
          <p:cNvPr id="4" name="Date Placeholder 3"/>
          <p:cNvSpPr>
            <a:spLocks noGrp="1"/>
          </p:cNvSpPr>
          <p:nvPr>
            <p:ph type="dt" idx="10"/>
          </p:nvPr>
        </p:nvSpPr>
        <p:spPr/>
        <p:txBody>
          <a:bodyPr/>
          <a:lstStyle/>
          <a:p>
            <a:fld id="{2B88209F-2E45-44B2-8B16-FD8102426A9E}" type="datetime1">
              <a:rPr lang="en-AU" smtClean="0"/>
              <a:t>23/01/2017</a:t>
            </a:fld>
            <a:endParaRPr lang="en-AU" dirty="0"/>
          </a:p>
        </p:txBody>
      </p:sp>
      <p:sp>
        <p:nvSpPr>
          <p:cNvPr id="5" name="Slide Number Placeholder 4"/>
          <p:cNvSpPr>
            <a:spLocks noGrp="1"/>
          </p:cNvSpPr>
          <p:nvPr>
            <p:ph type="sldNum" sz="quarter" idx="11"/>
          </p:nvPr>
        </p:nvSpPr>
        <p:spPr/>
        <p:txBody>
          <a:bodyPr/>
          <a:lstStyle/>
          <a:p>
            <a:fld id="{DEACF33C-B253-4294-A9A3-7C9949FA86F9}" type="slidenum">
              <a:rPr lang="en-AU" smtClean="0"/>
              <a:t>26</a:t>
            </a:fld>
            <a:endParaRPr lang="en-AU" dirty="0"/>
          </a:p>
        </p:txBody>
      </p:sp>
    </p:spTree>
    <p:extLst>
      <p:ext uri="{BB962C8B-B14F-4D97-AF65-F5344CB8AC3E}">
        <p14:creationId xmlns:p14="http://schemas.microsoft.com/office/powerpoint/2010/main" val="3415396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Any questions?</a:t>
            </a:r>
            <a:endParaRPr lang="en-AU" dirty="0"/>
          </a:p>
        </p:txBody>
      </p:sp>
      <p:sp>
        <p:nvSpPr>
          <p:cNvPr id="4" name="Slide Number Placeholder 3"/>
          <p:cNvSpPr>
            <a:spLocks noGrp="1"/>
          </p:cNvSpPr>
          <p:nvPr>
            <p:ph type="sldNum" sz="quarter" idx="10"/>
          </p:nvPr>
        </p:nvSpPr>
        <p:spPr/>
        <p:txBody>
          <a:bodyPr/>
          <a:lstStyle/>
          <a:p>
            <a:fld id="{FA8AD975-C7F1-411D-AD98-4D598E1B8222}" type="slidenum">
              <a:rPr lang="en-AU" smtClean="0"/>
              <a:t>27</a:t>
            </a:fld>
            <a:endParaRPr lang="en-AU"/>
          </a:p>
        </p:txBody>
      </p:sp>
    </p:spTree>
    <p:extLst>
      <p:ext uri="{BB962C8B-B14F-4D97-AF65-F5344CB8AC3E}">
        <p14:creationId xmlns:p14="http://schemas.microsoft.com/office/powerpoint/2010/main" val="822544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first section will provide an overview</a:t>
            </a:r>
            <a:r>
              <a:rPr lang="en-AU" baseline="0" dirty="0" smtClean="0"/>
              <a:t> to the Board and the recent reinvention it has undertaken.</a:t>
            </a:r>
            <a:endParaRPr lang="en-AU" dirty="0"/>
          </a:p>
        </p:txBody>
      </p:sp>
      <p:sp>
        <p:nvSpPr>
          <p:cNvPr id="4" name="Slide Number Placeholder 3"/>
          <p:cNvSpPr>
            <a:spLocks noGrp="1"/>
          </p:cNvSpPr>
          <p:nvPr>
            <p:ph type="sldNum" sz="quarter" idx="10"/>
          </p:nvPr>
        </p:nvSpPr>
        <p:spPr/>
        <p:txBody>
          <a:bodyPr/>
          <a:lstStyle/>
          <a:p>
            <a:fld id="{FA8AD975-C7F1-411D-AD98-4D598E1B8222}" type="slidenum">
              <a:rPr lang="en-AU" smtClean="0"/>
              <a:t>3</a:t>
            </a:fld>
            <a:endParaRPr lang="en-AU"/>
          </a:p>
        </p:txBody>
      </p:sp>
    </p:spTree>
    <p:extLst>
      <p:ext uri="{BB962C8B-B14F-4D97-AF65-F5344CB8AC3E}">
        <p14:creationId xmlns:p14="http://schemas.microsoft.com/office/powerpoint/2010/main" val="933220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Board</a:t>
            </a:r>
            <a:r>
              <a:rPr lang="en-AU" baseline="0" dirty="0"/>
              <a:t> has diverse business experience.</a:t>
            </a:r>
          </a:p>
          <a:p>
            <a:endParaRPr lang="en-AU" baseline="0" dirty="0"/>
          </a:p>
          <a:p>
            <a:r>
              <a:rPr lang="en-AU" b="1" baseline="0" dirty="0"/>
              <a:t>Michael Andrew AO – Chair </a:t>
            </a:r>
          </a:p>
          <a:p>
            <a:r>
              <a:rPr lang="en-AU" sz="1200" i="0" kern="1200" dirty="0">
                <a:solidFill>
                  <a:schemeClr val="tx1"/>
                </a:solidFill>
                <a:effectLst/>
                <a:latin typeface="+mn-lt"/>
                <a:ea typeface="+mn-ea"/>
                <a:cs typeface="+mn-cs"/>
              </a:rPr>
              <a:t>Mr Andrew was Chairman and CEO of KPMG International from May 2011 until July 2014, and Chairman of KPMG Asia-Pacific and Chairman of KPMG Australia from 2007 until 2011. </a:t>
            </a:r>
          </a:p>
          <a:p>
            <a:r>
              <a:rPr lang="en-AU" sz="1200" i="0" kern="1200" dirty="0">
                <a:solidFill>
                  <a:schemeClr val="tx1"/>
                </a:solidFill>
                <a:effectLst/>
                <a:latin typeface="+mn-lt"/>
                <a:ea typeface="+mn-ea"/>
                <a:cs typeface="+mn-cs"/>
              </a:rPr>
              <a:t>Michael is a former member of the Business Council of Australia and the International Business Council of the World Economic Forum, and was the Chair of the Australian B20 Working Group on Anti-Corruption and Transparency. Michael was appointed as the Chairman of the Board of Taxation in January 2015.</a:t>
            </a:r>
            <a:r>
              <a:rPr lang="en-AU" sz="1200" b="1" i="0" kern="1200" dirty="0">
                <a:solidFill>
                  <a:schemeClr val="tx1"/>
                </a:solidFill>
                <a:effectLst/>
                <a:latin typeface="+mn-lt"/>
                <a:ea typeface="+mn-ea"/>
                <a:cs typeface="+mn-cs"/>
              </a:rPr>
              <a:t> </a:t>
            </a:r>
            <a:endParaRPr lang="en-AU" sz="1200" b="1" i="0" kern="1200" dirty="0" smtClean="0">
              <a:solidFill>
                <a:schemeClr val="tx1"/>
              </a:solidFill>
              <a:effectLst/>
              <a:latin typeface="+mn-lt"/>
              <a:ea typeface="+mn-ea"/>
              <a:cs typeface="+mn-cs"/>
            </a:endParaRPr>
          </a:p>
          <a:p>
            <a:endParaRPr lang="en-AU" sz="1200" i="0" kern="1200" dirty="0">
              <a:solidFill>
                <a:schemeClr val="tx1"/>
              </a:solidFill>
              <a:effectLst/>
              <a:latin typeface="+mn-lt"/>
              <a:ea typeface="+mn-ea"/>
              <a:cs typeface="+mn-cs"/>
            </a:endParaRPr>
          </a:p>
          <a:p>
            <a:r>
              <a:rPr lang="en-AU" b="1" dirty="0"/>
              <a:t>John Emerson AM – Deputy Chair </a:t>
            </a:r>
            <a:endParaRPr lang="en-AU" dirty="0"/>
          </a:p>
          <a:p>
            <a:r>
              <a:rPr lang="en-AU" dirty="0"/>
              <a:t>Mr Emerson is a consultant at Herbert Smith Freehills, lawyers, with over 40 years’ experience in tax law. He is widely recognised as a specialist in the tax and other laws applicable to charities. </a:t>
            </a:r>
            <a:endParaRPr lang="en-AU" dirty="0" smtClean="0"/>
          </a:p>
          <a:p>
            <a:endParaRPr lang="en-AU" dirty="0"/>
          </a:p>
          <a:p>
            <a:r>
              <a:rPr lang="en-AU" b="1" dirty="0"/>
              <a:t>Mark Pizzacalla, PhD - Partner, BDO Australia</a:t>
            </a:r>
            <a:endParaRPr lang="en-AU" dirty="0"/>
          </a:p>
          <a:p>
            <a:r>
              <a:rPr lang="en-AU" dirty="0" smtClean="0"/>
              <a:t>Mr Pizzacalla is the Partner-in-Charge </a:t>
            </a:r>
            <a:r>
              <a:rPr lang="en-AU" dirty="0"/>
              <a:t>of the Private Clients practice of BDO in Melbourne, </a:t>
            </a:r>
            <a:r>
              <a:rPr lang="en-AU" dirty="0" smtClean="0"/>
              <a:t>and is</a:t>
            </a:r>
            <a:r>
              <a:rPr lang="en-AU" baseline="0" dirty="0" smtClean="0"/>
              <a:t> </a:t>
            </a:r>
            <a:r>
              <a:rPr lang="en-AU" dirty="0" smtClean="0"/>
              <a:t>integrally </a:t>
            </a:r>
            <a:r>
              <a:rPr lang="en-AU" dirty="0"/>
              <a:t>involved in the firm's Tax and Advisory practice. </a:t>
            </a:r>
            <a:endParaRPr lang="en-AU" dirty="0" smtClean="0"/>
          </a:p>
          <a:p>
            <a:endParaRPr lang="en-AU" dirty="0"/>
          </a:p>
          <a:p>
            <a:r>
              <a:rPr lang="en-AU" b="1" dirty="0"/>
              <a:t>Karen Payne – Board Member</a:t>
            </a: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Ms</a:t>
            </a:r>
            <a:r>
              <a:rPr lang="en-US" dirty="0"/>
              <a:t> Payne is a highly respected tax practitioner having recently been a senior partner of Minter Ellison and </a:t>
            </a:r>
            <a:r>
              <a:rPr lang="en-US" dirty="0" err="1"/>
              <a:t>specialising</a:t>
            </a:r>
            <a:r>
              <a:rPr lang="en-US" dirty="0"/>
              <a:t> in the Financial Services Industry. </a:t>
            </a:r>
            <a:r>
              <a:rPr lang="en-AU" dirty="0"/>
              <a:t>Ms </a:t>
            </a:r>
            <a:r>
              <a:rPr lang="en-US" dirty="0"/>
              <a:t>Payne was appointed as the inaugural Chief Executive Officer of the Board of Taxation effective from 31 March 2016. </a:t>
            </a:r>
            <a:r>
              <a:rPr lang="en-US" dirty="0" err="1"/>
              <a:t>Ms</a:t>
            </a:r>
            <a:r>
              <a:rPr lang="en-US" dirty="0"/>
              <a:t> Payne will remain an executive member of the Board of Taxation where she recently chaired an important project reviewing the implementation of anti-hybrid rules in Australia . This appointment is a significant step in </a:t>
            </a:r>
            <a:r>
              <a:rPr lang="en-US" dirty="0" err="1"/>
              <a:t>recognising</a:t>
            </a:r>
            <a:r>
              <a:rPr lang="en-US" dirty="0"/>
              <a:t> the increased role that the Board of Tax is playing in the development of long term tax policy</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AU" b="1" dirty="0"/>
              <a:t>Neville Mitchell - President of G100 and CFO Cochlear Limited</a:t>
            </a:r>
            <a:endParaRPr lang="en-AU" dirty="0"/>
          </a:p>
          <a:p>
            <a:r>
              <a:rPr lang="en-AU" dirty="0"/>
              <a:t>Mr Mitchell is currently the President of the Group of 100; the peak body for Australia’s senior finance executives from large private and public business enterprises. Mr Mitchell has been Chief Financial Officer and Company Secretary of Cochlear Limited since its listing in 1995.</a:t>
            </a:r>
          </a:p>
          <a:p>
            <a:endParaRPr lang="en-AU" dirty="0"/>
          </a:p>
        </p:txBody>
      </p:sp>
      <p:sp>
        <p:nvSpPr>
          <p:cNvPr id="4" name="Slide Number Placeholder 3"/>
          <p:cNvSpPr>
            <a:spLocks noGrp="1"/>
          </p:cNvSpPr>
          <p:nvPr>
            <p:ph type="sldNum" sz="quarter" idx="10"/>
          </p:nvPr>
        </p:nvSpPr>
        <p:spPr/>
        <p:txBody>
          <a:bodyPr/>
          <a:lstStyle/>
          <a:p>
            <a:fld id="{DEACF33C-B253-4294-A9A3-7C9949FA86F9}" type="slidenum">
              <a:rPr lang="en-AU" smtClean="0"/>
              <a:t>4</a:t>
            </a:fld>
            <a:endParaRPr lang="en-AU" dirty="0"/>
          </a:p>
        </p:txBody>
      </p:sp>
      <p:sp>
        <p:nvSpPr>
          <p:cNvPr id="5" name="Date Placeholder 4"/>
          <p:cNvSpPr>
            <a:spLocks noGrp="1"/>
          </p:cNvSpPr>
          <p:nvPr>
            <p:ph type="dt" idx="11"/>
          </p:nvPr>
        </p:nvSpPr>
        <p:spPr/>
        <p:txBody>
          <a:bodyPr/>
          <a:lstStyle/>
          <a:p>
            <a:fld id="{016B23EF-2197-4866-892B-29D75FEF5259}" type="datetime1">
              <a:rPr lang="en-AU" smtClean="0"/>
              <a:t>23/01/2017</a:t>
            </a:fld>
            <a:endParaRPr lang="en-AU" dirty="0"/>
          </a:p>
        </p:txBody>
      </p:sp>
    </p:spTree>
    <p:extLst>
      <p:ext uri="{BB962C8B-B14F-4D97-AF65-F5344CB8AC3E}">
        <p14:creationId xmlns:p14="http://schemas.microsoft.com/office/powerpoint/2010/main" val="27158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Peggy Lau Flux</a:t>
            </a:r>
            <a:r>
              <a:rPr lang="en-AU" b="1" dirty="0"/>
              <a:t>, MBA</a:t>
            </a:r>
            <a:endParaRPr lang="en-AU" dirty="0"/>
          </a:p>
          <a:p>
            <a:r>
              <a:rPr lang="en-AU" dirty="0"/>
              <a:t>Mrs Lau Flux enjoyed a successful career as a corporate banker and her key areas of expertise are finance and marketing in the international corporate banking sector. Her corporate governance experience covers the health and education sectors</a:t>
            </a:r>
            <a:r>
              <a:rPr lang="en-AU" dirty="0" smtClean="0"/>
              <a:t>.</a:t>
            </a:r>
          </a:p>
          <a:p>
            <a:endParaRPr lang="en-AU" dirty="0" smtClean="0"/>
          </a:p>
          <a:p>
            <a:r>
              <a:rPr lang="en-AU" b="1" dirty="0" smtClean="0"/>
              <a:t>Craig </a:t>
            </a:r>
            <a:r>
              <a:rPr lang="en-AU" b="1" dirty="0"/>
              <a:t>Yaxley - Tax Partner, KPMG Perth</a:t>
            </a:r>
            <a:endParaRPr lang="en-AU" dirty="0"/>
          </a:p>
          <a:p>
            <a:r>
              <a:rPr lang="en-AU" dirty="0" smtClean="0"/>
              <a:t>Mr Yaxley has </a:t>
            </a:r>
            <a:r>
              <a:rPr lang="en-AU" dirty="0"/>
              <a:t>over 30 years corporate tax experience including 20 years as a tax partner with KPMG Perth office. He was appointed WA State Lead Tax Partner on 1 July </a:t>
            </a:r>
            <a:r>
              <a:rPr lang="en-AU" dirty="0" smtClean="0"/>
              <a:t>2013</a:t>
            </a:r>
            <a:r>
              <a:rPr lang="en-AU" baseline="0" dirty="0" smtClean="0"/>
              <a:t>  and is a member of the tax committee of the Association of Mining and Exploration Companies.</a:t>
            </a:r>
          </a:p>
          <a:p>
            <a:endParaRPr lang="en-AU" b="1" dirty="0"/>
          </a:p>
          <a:p>
            <a:r>
              <a:rPr lang="en-AU" b="1" dirty="0" smtClean="0"/>
              <a:t>Ann-Maree </a:t>
            </a:r>
            <a:r>
              <a:rPr lang="en-AU" b="1" dirty="0"/>
              <a:t>Wolff - Asia Pacific Head of Tax, Rio Tinto</a:t>
            </a:r>
            <a:endParaRPr lang="en-AU" dirty="0"/>
          </a:p>
          <a:p>
            <a:r>
              <a:rPr lang="en-AU" dirty="0"/>
              <a:t>Mrs Wolff is currently the Asia Pacific Head of Tax for Rio Tinto responsible for all tax matters </a:t>
            </a:r>
            <a:r>
              <a:rPr lang="en-AU" dirty="0" smtClean="0"/>
              <a:t>in </a:t>
            </a:r>
            <a:r>
              <a:rPr lang="en-AU" dirty="0"/>
              <a:t>Australia and the broader Asia Pacific region</a:t>
            </a:r>
            <a:r>
              <a:rPr lang="en-AU" dirty="0" smtClean="0"/>
              <a:t>. She has </a:t>
            </a:r>
            <a:r>
              <a:rPr lang="en-AU" dirty="0"/>
              <a:t>over 23 years’ experience as a </a:t>
            </a:r>
            <a:r>
              <a:rPr lang="en-AU" dirty="0" smtClean="0"/>
              <a:t>tax </a:t>
            </a:r>
            <a:r>
              <a:rPr lang="en-AU" dirty="0"/>
              <a:t>professional with over 13 years’ experience in senior tax roles within the mining industry. </a:t>
            </a:r>
            <a:r>
              <a:rPr lang="en-AU" dirty="0" smtClean="0"/>
              <a:t>Mrs Wolff is also a member of the</a:t>
            </a:r>
            <a:r>
              <a:rPr lang="en-AU" baseline="0" dirty="0" smtClean="0"/>
              <a:t> tax committees of the Business Council of Australia and the Minerals Council of Australia. </a:t>
            </a:r>
          </a:p>
          <a:p>
            <a:endParaRPr lang="en-AU" baseline="0" dirty="0" smtClean="0"/>
          </a:p>
          <a:p>
            <a:r>
              <a:rPr lang="en-AU" b="1" dirty="0" smtClean="0"/>
              <a:t>John Fraser, Treasury Secretary</a:t>
            </a:r>
          </a:p>
          <a:p>
            <a:r>
              <a:rPr lang="en-AU" dirty="0" smtClean="0"/>
              <a:t>Mr Fraser is Secretary of the Treasury and was previously </a:t>
            </a:r>
            <a:r>
              <a:rPr lang="en-AU" dirty="0" smtClean="0">
                <a:effectLst/>
              </a:rPr>
              <a:t>CEO of UBS Global Asset Management.</a:t>
            </a:r>
          </a:p>
          <a:p>
            <a:endParaRPr lang="en-AU" dirty="0" smtClean="0"/>
          </a:p>
          <a:p>
            <a:r>
              <a:rPr lang="en-AU" b="1" dirty="0" smtClean="0"/>
              <a:t>Chris Jordan AO - Commissioner of Taxation</a:t>
            </a:r>
            <a:endParaRPr lang="en-AU" dirty="0" smtClean="0"/>
          </a:p>
          <a:p>
            <a:r>
              <a:rPr lang="en-AU" dirty="0" smtClean="0"/>
              <a:t>Mr Jordan is Commissioner of Taxation and was previously Chair of KPMG New South Wales and Partner-in-Charge of the New South Wales Tax and Legal Division of KPMG. </a:t>
            </a:r>
          </a:p>
          <a:p>
            <a:endParaRPr lang="en-AU" dirty="0" smtClean="0"/>
          </a:p>
          <a:p>
            <a:r>
              <a:rPr lang="en-AU" b="1" dirty="0" smtClean="0"/>
              <a:t>Peter Quiggin PSM - First Parliamentary Counsel</a:t>
            </a:r>
            <a:endParaRPr lang="en-AU" dirty="0" smtClean="0"/>
          </a:p>
          <a:p>
            <a:r>
              <a:rPr lang="en-AU" dirty="0" smtClean="0"/>
              <a:t>Mr Quiggin is First Parliamentary Counsel of the Office of Parliamentary Counsel, which drafts all principal legislation, regulations and a range of legislative instruments.</a:t>
            </a:r>
          </a:p>
        </p:txBody>
      </p:sp>
      <p:sp>
        <p:nvSpPr>
          <p:cNvPr id="4" name="Slide Number Placeholder 3"/>
          <p:cNvSpPr>
            <a:spLocks noGrp="1"/>
          </p:cNvSpPr>
          <p:nvPr>
            <p:ph type="sldNum" sz="quarter" idx="10"/>
          </p:nvPr>
        </p:nvSpPr>
        <p:spPr/>
        <p:txBody>
          <a:bodyPr/>
          <a:lstStyle/>
          <a:p>
            <a:fld id="{DEACF33C-B253-4294-A9A3-7C9949FA86F9}" type="slidenum">
              <a:rPr lang="en-AU" smtClean="0"/>
              <a:t>5</a:t>
            </a:fld>
            <a:endParaRPr lang="en-AU" dirty="0"/>
          </a:p>
        </p:txBody>
      </p:sp>
      <p:sp>
        <p:nvSpPr>
          <p:cNvPr id="5" name="Date Placeholder 4"/>
          <p:cNvSpPr>
            <a:spLocks noGrp="1"/>
          </p:cNvSpPr>
          <p:nvPr>
            <p:ph type="dt" idx="11"/>
          </p:nvPr>
        </p:nvSpPr>
        <p:spPr/>
        <p:txBody>
          <a:bodyPr/>
          <a:lstStyle/>
          <a:p>
            <a:fld id="{016B23EF-2197-4866-892B-29D75FEF5259}" type="datetime1">
              <a:rPr lang="en-AU" smtClean="0"/>
              <a:t>23/01/2017</a:t>
            </a:fld>
            <a:endParaRPr lang="en-AU" dirty="0"/>
          </a:p>
        </p:txBody>
      </p:sp>
    </p:spTree>
    <p:extLst>
      <p:ext uri="{BB962C8B-B14F-4D97-AF65-F5344CB8AC3E}">
        <p14:creationId xmlns:p14="http://schemas.microsoft.com/office/powerpoint/2010/main" val="27158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In addition to the Board members themselves, the work</a:t>
            </a:r>
            <a:r>
              <a:rPr lang="en-US" b="0" baseline="0" dirty="0" smtClean="0"/>
              <a:t> of the Board is supported by a full-time Secretariat spread across sites in Canberra, Sydney and Melbourne.</a:t>
            </a:r>
            <a:endParaRPr lang="en-US" b="0" dirty="0" smtClean="0"/>
          </a:p>
          <a:p>
            <a:endParaRPr lang="en-US" b="1" dirty="0" smtClean="0"/>
          </a:p>
          <a:p>
            <a:r>
              <a:rPr lang="en-US" b="1" dirty="0" smtClean="0"/>
              <a:t>The CEO </a:t>
            </a:r>
            <a:r>
              <a:rPr lang="en-US" b="1" dirty="0"/>
              <a:t>to the </a:t>
            </a:r>
            <a:r>
              <a:rPr lang="en-US" b="1" dirty="0" smtClean="0"/>
              <a:t>Board</a:t>
            </a:r>
            <a:r>
              <a:rPr lang="en-US" b="0" dirty="0" smtClean="0"/>
              <a:t> leads the work of the Secretariat and</a:t>
            </a:r>
            <a:r>
              <a:rPr lang="en-US" b="0" baseline="0" dirty="0" smtClean="0"/>
              <a:t> is actively involved in communication with industry and other stakeholders.</a:t>
            </a:r>
            <a:endParaRPr lang="en-US" b="1" dirty="0"/>
          </a:p>
          <a:p>
            <a:endParaRPr lang="en-US" dirty="0"/>
          </a:p>
          <a:p>
            <a:r>
              <a:rPr lang="en-US" b="1" dirty="0" smtClean="0"/>
              <a:t>The remainder of the Secretariat is</a:t>
            </a:r>
            <a:r>
              <a:rPr lang="en-US" b="1" baseline="0" dirty="0" smtClean="0"/>
              <a:t> </a:t>
            </a:r>
            <a:r>
              <a:rPr lang="en-US" b="1" dirty="0" smtClean="0"/>
              <a:t>a </a:t>
            </a:r>
            <a:r>
              <a:rPr lang="en-US" b="1" dirty="0"/>
              <a:t>mirror </a:t>
            </a:r>
            <a:r>
              <a:rPr lang="en-US" b="1" dirty="0" smtClean="0"/>
              <a:t>of </a:t>
            </a:r>
            <a:r>
              <a:rPr lang="en-US" b="1" dirty="0"/>
              <a:t>key </a:t>
            </a:r>
            <a:r>
              <a:rPr lang="en-US" b="1" dirty="0" smtClean="0"/>
              <a:t>stakeholders</a:t>
            </a:r>
            <a:r>
              <a:rPr lang="en-US" b="0" dirty="0" smtClean="0"/>
              <a:t> involved in any discussion on company and small business tax matters, as it is comprised of secondees from:</a:t>
            </a:r>
          </a:p>
          <a:p>
            <a:endParaRPr lang="en-US" b="0" dirty="0" smtClean="0"/>
          </a:p>
          <a:p>
            <a:pPr marL="171450" indent="-171450">
              <a:buFont typeface="Arial" panose="020B0604020202020204" pitchFamily="34" charset="0"/>
              <a:buChar char="•"/>
            </a:pPr>
            <a:r>
              <a:rPr lang="en-US" b="0" dirty="0" smtClean="0"/>
              <a:t>Private sector;</a:t>
            </a:r>
          </a:p>
          <a:p>
            <a:pPr marL="171450" indent="-171450">
              <a:buFont typeface="Arial" panose="020B0604020202020204" pitchFamily="34" charset="0"/>
              <a:buChar char="•"/>
            </a:pPr>
            <a:r>
              <a:rPr lang="en-US" b="0" dirty="0" smtClean="0"/>
              <a:t>The ATO</a:t>
            </a:r>
            <a:r>
              <a:rPr lang="en-US" b="0" baseline="0" dirty="0" smtClean="0"/>
              <a:t> and</a:t>
            </a:r>
          </a:p>
          <a:p>
            <a:pPr marL="171450" indent="-171450">
              <a:buFont typeface="Arial" panose="020B0604020202020204" pitchFamily="34" charset="0"/>
              <a:buChar char="•"/>
            </a:pPr>
            <a:r>
              <a:rPr lang="en-US" b="0" baseline="0" dirty="0" smtClean="0"/>
              <a:t>Treasury</a:t>
            </a:r>
            <a:endParaRPr lang="en-AU" dirty="0"/>
          </a:p>
        </p:txBody>
      </p:sp>
      <p:sp>
        <p:nvSpPr>
          <p:cNvPr id="4" name="Slide Number Placeholder 3"/>
          <p:cNvSpPr>
            <a:spLocks noGrp="1"/>
          </p:cNvSpPr>
          <p:nvPr>
            <p:ph type="sldNum" sz="quarter" idx="10"/>
          </p:nvPr>
        </p:nvSpPr>
        <p:spPr/>
        <p:txBody>
          <a:bodyPr/>
          <a:lstStyle/>
          <a:p>
            <a:fld id="{FA8AD975-C7F1-411D-AD98-4D598E1B8222}" type="slidenum">
              <a:rPr lang="en-AU" smtClean="0"/>
              <a:t>6</a:t>
            </a:fld>
            <a:endParaRPr lang="en-AU"/>
          </a:p>
        </p:txBody>
      </p:sp>
    </p:spTree>
    <p:extLst>
      <p:ext uri="{BB962C8B-B14F-4D97-AF65-F5344CB8AC3E}">
        <p14:creationId xmlns:p14="http://schemas.microsoft.com/office/powerpoint/2010/main" val="1645826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Traditionally, the Board</a:t>
            </a:r>
            <a:r>
              <a:rPr lang="en-AU" baseline="0" dirty="0" smtClean="0"/>
              <a:t> has given effect to its charter by conducting detailed technical and post-implementation reviews on specified aspects of Australia’s tax system, culminating in the provision of a report to Government. The Government would then consider the Board’s report, and would make a decision to release it to the public along with its response. </a:t>
            </a:r>
            <a:endParaRPr lang="en-AU" dirty="0" smtClean="0"/>
          </a:p>
          <a:p>
            <a:endParaRPr lang="en-AU" dirty="0" smtClean="0"/>
          </a:p>
          <a:p>
            <a:r>
              <a:rPr lang="en-AU" b="1" dirty="0" smtClean="0"/>
              <a:t>Board’s current approach</a:t>
            </a:r>
          </a:p>
          <a:p>
            <a:endParaRPr lang="en-AU" b="1" dirty="0" smtClean="0"/>
          </a:p>
          <a:p>
            <a:r>
              <a:rPr lang="en-AU" b="0" baseline="0" dirty="0" smtClean="0"/>
              <a:t>Commensurate with the wishes of the Chair, the constitution of the Board and the State of the Australian tax landscape, t</a:t>
            </a:r>
            <a:r>
              <a:rPr lang="en-AU" b="0" dirty="0" smtClean="0"/>
              <a:t>he</a:t>
            </a:r>
            <a:r>
              <a:rPr lang="en-AU" b="0" baseline="0" dirty="0" smtClean="0"/>
              <a:t> Board has now altered its approach.</a:t>
            </a:r>
            <a:endParaRPr lang="en-AU" b="0" dirty="0" smtClean="0"/>
          </a:p>
          <a:p>
            <a:endParaRPr lang="en-AU" b="1" dirty="0" smtClean="0"/>
          </a:p>
          <a:p>
            <a:pPr marL="171362" indent="-171362">
              <a:lnSpc>
                <a:spcPct val="115000"/>
              </a:lnSpc>
              <a:buFont typeface="Arial" panose="020B0604020202020204" pitchFamily="34" charset="0"/>
              <a:buChar char="•"/>
              <a:tabLst>
                <a:tab pos="660059" algn="l"/>
              </a:tabLst>
              <a:defRPr/>
            </a:pPr>
            <a:r>
              <a:rPr lang="en-AU" dirty="0" smtClean="0"/>
              <a:t>The</a:t>
            </a:r>
            <a:r>
              <a:rPr lang="en-AU" baseline="0" dirty="0" smtClean="0"/>
              <a:t> current Board is focusing more on </a:t>
            </a:r>
            <a:r>
              <a:rPr lang="en-US" dirty="0" smtClean="0"/>
              <a:t>contributing to ‘real-time’ tax policy issues</a:t>
            </a:r>
          </a:p>
          <a:p>
            <a:pPr marL="171362" indent="-171362">
              <a:lnSpc>
                <a:spcPct val="115000"/>
              </a:lnSpc>
              <a:buFont typeface="Arial" panose="020B0604020202020204" pitchFamily="34" charset="0"/>
              <a:buChar char="•"/>
              <a:tabLst>
                <a:tab pos="660059" algn="l"/>
              </a:tabLst>
              <a:defRPr/>
            </a:pPr>
            <a:r>
              <a:rPr lang="en-US" dirty="0" smtClean="0"/>
              <a:t>Board members are contributing their business experience at a much earlier stage in the policy development process</a:t>
            </a:r>
          </a:p>
          <a:p>
            <a:pPr marL="171362" indent="-171362" defTabSz="866305">
              <a:lnSpc>
                <a:spcPct val="115000"/>
              </a:lnSpc>
              <a:buFont typeface="Arial" panose="020B0604020202020204" pitchFamily="34" charset="0"/>
              <a:buChar char="•"/>
              <a:tabLst>
                <a:tab pos="660059" algn="l"/>
              </a:tabLst>
              <a:defRPr/>
            </a:pPr>
            <a:r>
              <a:rPr lang="en-AU" b="0" dirty="0" smtClean="0"/>
              <a:t>The</a:t>
            </a:r>
            <a:r>
              <a:rPr lang="en-AU" b="0" baseline="0" dirty="0" smtClean="0"/>
              <a:t> Board will nevertheless continue to be involved in technical and post-implementation reviews as opportunities to do so arise.</a:t>
            </a:r>
          </a:p>
          <a:p>
            <a:pPr marL="0" indent="0" defTabSz="866305">
              <a:lnSpc>
                <a:spcPct val="115000"/>
              </a:lnSpc>
              <a:buFont typeface="Arial" panose="020B0604020202020204" pitchFamily="34" charset="0"/>
              <a:buNone/>
              <a:tabLst>
                <a:tab pos="660059" algn="l"/>
              </a:tabLst>
              <a:defRPr/>
            </a:pPr>
            <a:endParaRPr lang="en-US" b="0" dirty="0" smtClean="0"/>
          </a:p>
          <a:p>
            <a:pPr marL="0" indent="0">
              <a:buNone/>
            </a:pPr>
            <a:r>
              <a:rPr lang="en-AU" dirty="0" smtClean="0"/>
              <a:t>In this new role, the relationship between the Board and Treasury has strengthened to the point that the Board is providing real-time advice across three broad areas:</a:t>
            </a:r>
          </a:p>
          <a:p>
            <a:pPr marL="0" indent="0">
              <a:buNone/>
            </a:pPr>
            <a:endParaRPr lang="en-AU" dirty="0" smtClean="0"/>
          </a:p>
          <a:p>
            <a:pPr marL="914400" lvl="1" indent="-514350">
              <a:buFont typeface="+mj-lt"/>
              <a:buAutoNum type="arabicPeriod"/>
            </a:pPr>
            <a:r>
              <a:rPr lang="en-AU" sz="1200" dirty="0" smtClean="0"/>
              <a:t>Policy design</a:t>
            </a:r>
          </a:p>
          <a:p>
            <a:pPr marL="914400" lvl="1" indent="-514350">
              <a:buFont typeface="+mj-lt"/>
              <a:buAutoNum type="arabicPeriod"/>
            </a:pPr>
            <a:r>
              <a:rPr lang="en-AU" sz="1200" dirty="0" smtClean="0"/>
              <a:t>Legislative design</a:t>
            </a:r>
          </a:p>
          <a:p>
            <a:pPr marL="914400" lvl="1" indent="-514350">
              <a:buFont typeface="+mj-lt"/>
              <a:buAutoNum type="arabicPeriod"/>
            </a:pPr>
            <a:r>
              <a:rPr lang="en-AU" sz="1200" dirty="0" smtClean="0"/>
              <a:t>Administration of Australia’s tax system</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DEACF33C-B253-4294-A9A3-7C9949FA86F9}" type="slidenum">
              <a:rPr lang="en-AU" smtClean="0">
                <a:solidFill>
                  <a:prstClr val="black"/>
                </a:solidFill>
              </a:rPr>
              <a:pPr/>
              <a:t>7</a:t>
            </a:fld>
            <a:endParaRPr lang="en-AU" dirty="0">
              <a:solidFill>
                <a:prstClr val="black"/>
              </a:solidFill>
            </a:endParaRPr>
          </a:p>
        </p:txBody>
      </p:sp>
      <p:sp>
        <p:nvSpPr>
          <p:cNvPr id="5" name="Date Placeholder 4"/>
          <p:cNvSpPr>
            <a:spLocks noGrp="1"/>
          </p:cNvSpPr>
          <p:nvPr>
            <p:ph type="dt" idx="11"/>
          </p:nvPr>
        </p:nvSpPr>
        <p:spPr/>
        <p:txBody>
          <a:bodyPr/>
          <a:lstStyle/>
          <a:p>
            <a:fld id="{9F72B898-C2C4-442A-9187-8A98D4281FC2}" type="datetime1">
              <a:rPr lang="en-AU" smtClean="0">
                <a:solidFill>
                  <a:prstClr val="black"/>
                </a:solidFill>
              </a:rPr>
              <a:pPr/>
              <a:t>23/01/2017</a:t>
            </a:fld>
            <a:endParaRPr lang="en-AU" dirty="0">
              <a:solidFill>
                <a:prstClr val="black"/>
              </a:solidFill>
            </a:endParaRPr>
          </a:p>
        </p:txBody>
      </p:sp>
    </p:spTree>
    <p:extLst>
      <p:ext uri="{BB962C8B-B14F-4D97-AF65-F5344CB8AC3E}">
        <p14:creationId xmlns:p14="http://schemas.microsoft.com/office/powerpoint/2010/main" val="162824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0" baseline="0" dirty="0" smtClean="0"/>
              <a:t>The Board has also implemented a new consultation model to better engage with the broader tax community, including professional bodies, taxpayers, industry groups as well as the broader government. This new consultation model fostered better engagement and consultation during the Tax White Paper process, the Board’s deregulation work and a number of Board projects, including the tax policy development, voluntary disclosure and anti-hybrid rules projects. </a:t>
            </a:r>
          </a:p>
          <a:p>
            <a:pPr marL="0" marR="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0" baseline="0" dirty="0" smtClean="0"/>
              <a:t>In addition to this, the ATO and Treasury also participate in Board consultations. Furthermore, the Board maintains an open dialogue with the Government of the day in facilitating its role as the key interface between business and community stakeholders and the Government on taxation issues. </a:t>
            </a:r>
          </a:p>
          <a:p>
            <a:endParaRPr lang="en-AU" b="1" dirty="0" smtClean="0"/>
          </a:p>
          <a:p>
            <a:r>
              <a:rPr lang="en-AU" b="1" dirty="0" smtClean="0"/>
              <a:t>How</a:t>
            </a:r>
            <a:r>
              <a:rPr lang="en-AU" b="1" baseline="0" dirty="0" smtClean="0"/>
              <a:t> you can contribute to the Board’s activities</a:t>
            </a:r>
          </a:p>
          <a:p>
            <a:endParaRPr lang="en-AU" b="1" baseline="0" dirty="0" smtClean="0"/>
          </a:p>
          <a:p>
            <a:r>
              <a:rPr lang="en-AU" b="0" baseline="0" dirty="0" smtClean="0"/>
              <a:t>There are a number of avenues available to the broader tax community to contribute to the Board’s activities. These include:</a:t>
            </a:r>
          </a:p>
          <a:p>
            <a:endParaRPr lang="en-AU" b="1" baseline="0" dirty="0" smtClean="0"/>
          </a:p>
          <a:p>
            <a:pPr marL="171450" marR="0" indent="-171450" algn="l" defTabSz="914400" rtl="0" eaLnBrk="1" fontAlgn="auto" latinLnBrk="0" hangingPunct="1">
              <a:lnSpc>
                <a:spcPct val="114000"/>
              </a:lnSpc>
              <a:spcBef>
                <a:spcPts val="0"/>
              </a:spcBef>
              <a:spcAft>
                <a:spcPts val="800"/>
              </a:spcAft>
              <a:buClrTx/>
              <a:buSzTx/>
              <a:buFont typeface="Arial" panose="020B0604020202020204" pitchFamily="34" charset="0"/>
              <a:buChar char="•"/>
              <a:tabLst/>
              <a:defRPr/>
            </a:pPr>
            <a:r>
              <a:rPr lang="en-AU" b="0" baseline="0" dirty="0" smtClean="0"/>
              <a:t>Participation in formal Board consultation sessions;</a:t>
            </a:r>
            <a:endParaRPr lang="en-AU" b="0" dirty="0" smtClean="0"/>
          </a:p>
          <a:p>
            <a:pPr marL="171450" indent="-171450">
              <a:buFont typeface="Arial" panose="020B0604020202020204" pitchFamily="34" charset="0"/>
              <a:buChar char="•"/>
            </a:pPr>
            <a:r>
              <a:rPr lang="en-AU" b="0" baseline="0" dirty="0" smtClean="0"/>
              <a:t>Attendance at monthly Board breakfasts and lunches;</a:t>
            </a:r>
          </a:p>
          <a:p>
            <a:pPr marL="171450" indent="-171450">
              <a:buFont typeface="Arial" panose="020B0604020202020204" pitchFamily="34" charset="0"/>
              <a:buChar char="•"/>
            </a:pPr>
            <a:r>
              <a:rPr lang="en-AU" b="0" dirty="0" smtClean="0"/>
              <a:t>Submissions to</a:t>
            </a:r>
            <a:r>
              <a:rPr lang="en-AU" b="0" baseline="0" dirty="0" smtClean="0"/>
              <a:t> Board discussion and working papers</a:t>
            </a:r>
            <a:r>
              <a:rPr lang="en-AU" b="0" dirty="0" smtClean="0"/>
              <a:t>;</a:t>
            </a:r>
          </a:p>
          <a:p>
            <a:pPr marL="171450" indent="-171450">
              <a:buFont typeface="Arial" panose="020B0604020202020204" pitchFamily="34" charset="0"/>
              <a:buChar char="•"/>
            </a:pPr>
            <a:r>
              <a:rPr lang="en-AU" b="0" dirty="0" smtClean="0"/>
              <a:t>Membership</a:t>
            </a:r>
            <a:r>
              <a:rPr lang="en-AU" b="0" baseline="0" dirty="0" smtClean="0"/>
              <a:t> of Board working groups; and</a:t>
            </a:r>
          </a:p>
          <a:p>
            <a:pPr marL="171450" indent="-171450">
              <a:buFont typeface="Arial" panose="020B0604020202020204" pitchFamily="34" charset="0"/>
              <a:buChar char="•"/>
            </a:pPr>
            <a:r>
              <a:rPr lang="en-AU" b="0" baseline="0" dirty="0" smtClean="0"/>
              <a:t>Contributing tax system improvement ideas to the Board’s Sounding Board platform (more on this a little later)</a:t>
            </a:r>
            <a:endParaRPr lang="en-AU" b="0" dirty="0" smtClean="0"/>
          </a:p>
        </p:txBody>
      </p:sp>
      <p:sp>
        <p:nvSpPr>
          <p:cNvPr id="4" name="Date Placeholder 3"/>
          <p:cNvSpPr>
            <a:spLocks noGrp="1"/>
          </p:cNvSpPr>
          <p:nvPr>
            <p:ph type="dt" idx="10"/>
          </p:nvPr>
        </p:nvSpPr>
        <p:spPr/>
        <p:txBody>
          <a:bodyPr/>
          <a:lstStyle/>
          <a:p>
            <a:fld id="{6CCCEE31-1DC4-4A36-B900-74744C0A7E16}" type="datetime1">
              <a:rPr lang="en-AU" smtClean="0">
                <a:solidFill>
                  <a:prstClr val="black"/>
                </a:solidFill>
              </a:rPr>
              <a:pPr/>
              <a:t>23/01/2017</a:t>
            </a:fld>
            <a:endParaRPr lang="en-AU" dirty="0">
              <a:solidFill>
                <a:prstClr val="black"/>
              </a:solidFill>
            </a:endParaRPr>
          </a:p>
        </p:txBody>
      </p:sp>
      <p:sp>
        <p:nvSpPr>
          <p:cNvPr id="5" name="Slide Number Placeholder 4"/>
          <p:cNvSpPr>
            <a:spLocks noGrp="1"/>
          </p:cNvSpPr>
          <p:nvPr>
            <p:ph type="sldNum" sz="quarter" idx="11"/>
          </p:nvPr>
        </p:nvSpPr>
        <p:spPr/>
        <p:txBody>
          <a:bodyPr/>
          <a:lstStyle/>
          <a:p>
            <a:fld id="{DEACF33C-B253-4294-A9A3-7C9949FA86F9}" type="slidenum">
              <a:rPr lang="en-AU" smtClean="0">
                <a:solidFill>
                  <a:prstClr val="black"/>
                </a:solidFill>
              </a:rPr>
              <a:pPr/>
              <a:t>8</a:t>
            </a:fld>
            <a:endParaRPr lang="en-AU" dirty="0">
              <a:solidFill>
                <a:prstClr val="black"/>
              </a:solidFill>
            </a:endParaRPr>
          </a:p>
        </p:txBody>
      </p:sp>
    </p:spTree>
    <p:extLst>
      <p:ext uri="{BB962C8B-B14F-4D97-AF65-F5344CB8AC3E}">
        <p14:creationId xmlns:p14="http://schemas.microsoft.com/office/powerpoint/2010/main" val="3130964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section of the presentation will cover how</a:t>
            </a:r>
            <a:r>
              <a:rPr lang="en-AU" baseline="0" dirty="0" smtClean="0"/>
              <a:t> the Board has contributed to the 2016-17 Budget.</a:t>
            </a:r>
            <a:endParaRPr lang="en-AU" dirty="0"/>
          </a:p>
        </p:txBody>
      </p:sp>
      <p:sp>
        <p:nvSpPr>
          <p:cNvPr id="4" name="Slide Number Placeholder 3"/>
          <p:cNvSpPr>
            <a:spLocks noGrp="1"/>
          </p:cNvSpPr>
          <p:nvPr>
            <p:ph type="sldNum" sz="quarter" idx="10"/>
          </p:nvPr>
        </p:nvSpPr>
        <p:spPr/>
        <p:txBody>
          <a:bodyPr/>
          <a:lstStyle/>
          <a:p>
            <a:fld id="{FA8AD975-C7F1-411D-AD98-4D598E1B8222}" type="slidenum">
              <a:rPr lang="en-AU" smtClean="0"/>
              <a:t>9</a:t>
            </a:fld>
            <a:endParaRPr lang="en-AU"/>
          </a:p>
        </p:txBody>
      </p:sp>
    </p:spTree>
    <p:extLst>
      <p:ext uri="{BB962C8B-B14F-4D97-AF65-F5344CB8AC3E}">
        <p14:creationId xmlns:p14="http://schemas.microsoft.com/office/powerpoint/2010/main" val="4173242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16F18B89-7F86-4317-9A18-06CD10083218}" type="datetimeFigureOut">
              <a:rPr lang="en-AU" smtClean="0"/>
              <a:t>23/01/2017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1895868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6F18B89-7F86-4317-9A18-06CD10083218}" type="datetimeFigureOut">
              <a:rPr lang="en-AU" smtClean="0"/>
              <a:t>23/01/2017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3433455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6F18B89-7F86-4317-9A18-06CD10083218}" type="datetimeFigureOut">
              <a:rPr lang="en-AU" smtClean="0"/>
              <a:t>23/01/2017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1621807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6F18B89-7F86-4317-9A18-06CD10083218}" type="datetimeFigureOut">
              <a:rPr lang="en-AU" smtClean="0"/>
              <a:t>23/01/2017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353522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F18B89-7F86-4317-9A18-06CD10083218}" type="datetimeFigureOut">
              <a:rPr lang="en-AU" smtClean="0"/>
              <a:t>23/01/2017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53608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6F18B89-7F86-4317-9A18-06CD10083218}" type="datetimeFigureOut">
              <a:rPr lang="en-AU" smtClean="0"/>
              <a:t>23/01/2017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2616197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6F18B89-7F86-4317-9A18-06CD10083218}" type="datetimeFigureOut">
              <a:rPr lang="en-AU" smtClean="0"/>
              <a:t>23/01/2017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3586017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6F18B89-7F86-4317-9A18-06CD10083218}" type="datetimeFigureOut">
              <a:rPr lang="en-AU" smtClean="0"/>
              <a:t>23/01/2017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3614006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18B89-7F86-4317-9A18-06CD10083218}" type="datetimeFigureOut">
              <a:rPr lang="en-AU" smtClean="0"/>
              <a:t>23/01/2017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2187452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18B89-7F86-4317-9A18-06CD10083218}" type="datetimeFigureOut">
              <a:rPr lang="en-AU" smtClean="0"/>
              <a:t>23/01/2017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3376040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18B89-7F86-4317-9A18-06CD10083218}" type="datetimeFigureOut">
              <a:rPr lang="en-AU" smtClean="0"/>
              <a:t>23/01/2017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766244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18B89-7F86-4317-9A18-06CD10083218}" type="datetimeFigureOut">
              <a:rPr lang="en-AU" smtClean="0"/>
              <a:t>23/01/2017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ADDDC-D925-45DD-93E3-51F12B2AF4B7}" type="slidenum">
              <a:rPr lang="en-AU" smtClean="0"/>
              <a:t>‹#›</a:t>
            </a:fld>
            <a:endParaRPr lang="en-AU"/>
          </a:p>
        </p:txBody>
      </p:sp>
    </p:spTree>
    <p:extLst>
      <p:ext uri="{BB962C8B-B14F-4D97-AF65-F5344CB8AC3E}">
        <p14:creationId xmlns:p14="http://schemas.microsoft.com/office/powerpoint/2010/main" val="280189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mailto:TaxBoard@treasury.gov.au" TargetMode="External"/><Relationship Id="rId5" Type="http://schemas.openxmlformats.org/officeDocument/2006/relationships/hyperlink" Target="https://taxboard.ideascale.com/" TargetMode="External"/><Relationship Id="rId4" Type="http://schemas.openxmlformats.org/officeDocument/2006/relationships/hyperlink" Target="http://www.taxboard.gov.au/"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hyperlink" Target="http://www.google.com.au/url?sa=i&amp;rct=j&amp;q=&amp;esrc=s&amp;frm=1&amp;source=images&amp;cd=&amp;cad=rja&amp;uact=8&amp;ved=0CAcQjRw&amp;url=http://www.cochlear.com/wps/wcm/connect/au/about/company-information/leadership-team/senior-executives&amp;ei=d6o1Vd2UIMTTmAX4gIGwBw&amp;bvm=bv.91071109,d.dGY&amp;psig=AFQjCNHvAZZU2hpB2Fi5MioGpErQIQ2cvQ&amp;ust=142966679349962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AU" dirty="0"/>
          </a:p>
        </p:txBody>
      </p:sp>
      <p:sp>
        <p:nvSpPr>
          <p:cNvPr id="5" name="Subtitle 4"/>
          <p:cNvSpPr>
            <a:spLocks noGrp="1"/>
          </p:cNvSpPr>
          <p:nvPr>
            <p:ph type="subTitle" idx="1"/>
          </p:nvPr>
        </p:nvSpPr>
        <p:spPr/>
        <p:txBody>
          <a:bodyPr/>
          <a:lstStyle/>
          <a:p>
            <a:endParaRPr lang="en-AU" dirty="0">
              <a:solidFill>
                <a:schemeClr val="tx1"/>
              </a:solidFill>
            </a:endParaRPr>
          </a:p>
        </p:txBody>
      </p:sp>
      <p:sp>
        <p:nvSpPr>
          <p:cNvPr id="2" name="Slide Number Placeholder 1"/>
          <p:cNvSpPr>
            <a:spLocks noGrp="1"/>
          </p:cNvSpPr>
          <p:nvPr>
            <p:ph type="sldNum" sz="quarter" idx="12"/>
          </p:nvPr>
        </p:nvSpPr>
        <p:spPr/>
        <p:txBody>
          <a:bodyPr/>
          <a:lstStyle/>
          <a:p>
            <a:fld id="{7496895E-76E2-42F6-A806-3DF77F490EFD}" type="slidenum">
              <a:rPr lang="en-AU" smtClean="0">
                <a:solidFill>
                  <a:schemeClr val="tx1"/>
                </a:solidFill>
              </a:rPr>
              <a:t>1</a:t>
            </a:fld>
            <a:endParaRPr lang="en-AU" dirty="0">
              <a:solidFill>
                <a:schemeClr val="tx1"/>
              </a:solidFill>
            </a:endParaRPr>
          </a:p>
        </p:txBody>
      </p:sp>
      <p:pic>
        <p:nvPicPr>
          <p:cNvPr id="2052" name="Picture 4" descr="H:\2002\Presentations\Treasury\Board of Taxation\MAIN SLIDE.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Title 1"/>
          <p:cNvSpPr txBox="1">
            <a:spLocks/>
          </p:cNvSpPr>
          <p:nvPr/>
        </p:nvSpPr>
        <p:spPr bwMode="auto">
          <a:xfrm>
            <a:off x="536104" y="404664"/>
            <a:ext cx="77724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0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400">
                <a:solidFill>
                  <a:srgbClr val="CC0000"/>
                </a:solidFill>
                <a:latin typeface="Times New Roman" pitchFamily="18" charset="0"/>
              </a:defRPr>
            </a:lvl2pPr>
            <a:lvl3pPr algn="ctr" rtl="0" eaLnBrk="1" fontAlgn="base" hangingPunct="1">
              <a:spcBef>
                <a:spcPct val="0"/>
              </a:spcBef>
              <a:spcAft>
                <a:spcPct val="0"/>
              </a:spcAft>
              <a:defRPr sz="4400">
                <a:solidFill>
                  <a:srgbClr val="CC0000"/>
                </a:solidFill>
                <a:latin typeface="Times New Roman" pitchFamily="18" charset="0"/>
              </a:defRPr>
            </a:lvl3pPr>
            <a:lvl4pPr algn="ctr" rtl="0" eaLnBrk="1" fontAlgn="base" hangingPunct="1">
              <a:spcBef>
                <a:spcPct val="0"/>
              </a:spcBef>
              <a:spcAft>
                <a:spcPct val="0"/>
              </a:spcAft>
              <a:defRPr sz="4400">
                <a:solidFill>
                  <a:srgbClr val="CC0000"/>
                </a:solidFill>
                <a:latin typeface="Times New Roman" pitchFamily="18" charset="0"/>
              </a:defRPr>
            </a:lvl4pPr>
            <a:lvl5pPr algn="ctr" rtl="0" eaLnBrk="1" fontAlgn="base" hangingPunct="1">
              <a:spcBef>
                <a:spcPct val="0"/>
              </a:spcBef>
              <a:spcAft>
                <a:spcPct val="0"/>
              </a:spcAft>
              <a:defRPr sz="4400">
                <a:solidFill>
                  <a:srgbClr val="CC0000"/>
                </a:solidFill>
                <a:latin typeface="Times New Roman" pitchFamily="18" charset="0"/>
              </a:defRPr>
            </a:lvl5pPr>
            <a:lvl6pPr marL="457200" algn="ctr" rtl="0" eaLnBrk="1" fontAlgn="base" hangingPunct="1">
              <a:spcBef>
                <a:spcPct val="0"/>
              </a:spcBef>
              <a:spcAft>
                <a:spcPct val="0"/>
              </a:spcAft>
              <a:defRPr sz="4400">
                <a:solidFill>
                  <a:srgbClr val="CC0000"/>
                </a:solidFill>
                <a:latin typeface="Times New Roman" pitchFamily="18" charset="0"/>
              </a:defRPr>
            </a:lvl6pPr>
            <a:lvl7pPr marL="914400" algn="ctr" rtl="0" eaLnBrk="1" fontAlgn="base" hangingPunct="1">
              <a:spcBef>
                <a:spcPct val="0"/>
              </a:spcBef>
              <a:spcAft>
                <a:spcPct val="0"/>
              </a:spcAft>
              <a:defRPr sz="4400">
                <a:solidFill>
                  <a:srgbClr val="CC0000"/>
                </a:solidFill>
                <a:latin typeface="Times New Roman" pitchFamily="18" charset="0"/>
              </a:defRPr>
            </a:lvl7pPr>
            <a:lvl8pPr marL="1371600" algn="ctr" rtl="0" eaLnBrk="1" fontAlgn="base" hangingPunct="1">
              <a:spcBef>
                <a:spcPct val="0"/>
              </a:spcBef>
              <a:spcAft>
                <a:spcPct val="0"/>
              </a:spcAft>
              <a:defRPr sz="4400">
                <a:solidFill>
                  <a:srgbClr val="CC0000"/>
                </a:solidFill>
                <a:latin typeface="Times New Roman" pitchFamily="18" charset="0"/>
              </a:defRPr>
            </a:lvl8pPr>
            <a:lvl9pPr marL="1828800" algn="ctr" rtl="0" eaLnBrk="1" fontAlgn="base" hangingPunct="1">
              <a:spcBef>
                <a:spcPct val="0"/>
              </a:spcBef>
              <a:spcAft>
                <a:spcPct val="0"/>
              </a:spcAft>
              <a:defRPr sz="4400">
                <a:solidFill>
                  <a:srgbClr val="CC0000"/>
                </a:solidFill>
                <a:latin typeface="Times New Roman" pitchFamily="18" charset="0"/>
              </a:defRPr>
            </a:lvl9pPr>
          </a:lstStyle>
          <a:p>
            <a:r>
              <a:rPr lang="en-AU" kern="0" dirty="0" smtClean="0"/>
              <a:t>The Board </a:t>
            </a:r>
            <a:r>
              <a:rPr lang="en-AU" kern="0" smtClean="0"/>
              <a:t>of Taxation</a:t>
            </a:r>
            <a:endParaRPr lang="en-AU" kern="0" dirty="0"/>
          </a:p>
        </p:txBody>
      </p:sp>
      <p:sp>
        <p:nvSpPr>
          <p:cNvPr id="7" name="TextBox 6"/>
          <p:cNvSpPr txBox="1"/>
          <p:nvPr/>
        </p:nvSpPr>
        <p:spPr>
          <a:xfrm>
            <a:off x="1331640" y="2276872"/>
            <a:ext cx="6840760" cy="1323439"/>
          </a:xfrm>
          <a:prstGeom prst="rect">
            <a:avLst/>
          </a:prstGeom>
          <a:noFill/>
        </p:spPr>
        <p:txBody>
          <a:bodyPr wrap="square" rtlCol="0">
            <a:spAutoFit/>
          </a:bodyPr>
          <a:lstStyle/>
          <a:p>
            <a:pPr algn="ctr"/>
            <a:r>
              <a:rPr lang="en-AU" sz="4000" b="1" i="1" dirty="0" smtClean="0"/>
              <a:t>Ann-Maree Wolff</a:t>
            </a:r>
          </a:p>
          <a:p>
            <a:pPr algn="ctr"/>
            <a:r>
              <a:rPr lang="en-AU" sz="4000" b="1" dirty="0" smtClean="0"/>
              <a:t>Board Member</a:t>
            </a:r>
            <a:endParaRPr lang="en-AU" sz="4000" b="1" dirty="0"/>
          </a:p>
        </p:txBody>
      </p:sp>
    </p:spTree>
    <p:extLst>
      <p:ext uri="{BB962C8B-B14F-4D97-AF65-F5344CB8AC3E}">
        <p14:creationId xmlns:p14="http://schemas.microsoft.com/office/powerpoint/2010/main" val="3363277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2016-17 Budget</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2682586"/>
              </p:ext>
            </p:extLst>
          </p:nvPr>
        </p:nvGraphicFramePr>
        <p:xfrm>
          <a:off x="141939" y="1052736"/>
          <a:ext cx="8894558" cy="5805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2699792" y="3144450"/>
            <a:ext cx="3168352" cy="127814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2123728" y="3144450"/>
            <a:ext cx="3754779" cy="1292662"/>
          </a:xfrm>
          <a:prstGeom prst="rect">
            <a:avLst/>
          </a:prstGeom>
          <a:noFill/>
        </p:spPr>
        <p:txBody>
          <a:bodyPr wrap="square" rtlCol="0">
            <a:spAutoFit/>
          </a:bodyPr>
          <a:lstStyle/>
          <a:p>
            <a:pPr lvl="0" algn="ctr"/>
            <a:r>
              <a:rPr lang="en-AU" sz="2400" dirty="0" smtClean="0">
                <a:solidFill>
                  <a:schemeClr val="bg1"/>
                </a:solidFill>
              </a:rPr>
              <a:t>Other Key Themes</a:t>
            </a:r>
          </a:p>
          <a:p>
            <a:pPr marL="742950" lvl="1" indent="-285750">
              <a:buFont typeface="Arial" panose="020B0604020202020204" pitchFamily="34" charset="0"/>
              <a:buChar char="•"/>
            </a:pPr>
            <a:r>
              <a:rPr lang="en-AU" dirty="0" smtClean="0">
                <a:solidFill>
                  <a:schemeClr val="bg1"/>
                </a:solidFill>
              </a:rPr>
              <a:t>Less red tape for business (Div7A)</a:t>
            </a:r>
          </a:p>
          <a:p>
            <a:pPr marL="742950" lvl="1" indent="-285750">
              <a:buFont typeface="Arial" panose="020B0604020202020204" pitchFamily="34" charset="0"/>
              <a:buChar char="•"/>
            </a:pPr>
            <a:r>
              <a:rPr lang="en-AU" dirty="0" smtClean="0">
                <a:solidFill>
                  <a:schemeClr val="bg1"/>
                </a:solidFill>
              </a:rPr>
              <a:t>Improved system governance</a:t>
            </a:r>
            <a:endParaRPr lang="en-AU" dirty="0">
              <a:solidFill>
                <a:schemeClr val="bg1"/>
              </a:solidFill>
            </a:endParaRPr>
          </a:p>
        </p:txBody>
      </p:sp>
    </p:spTree>
    <p:extLst>
      <p:ext uri="{BB962C8B-B14F-4D97-AF65-F5344CB8AC3E}">
        <p14:creationId xmlns:p14="http://schemas.microsoft.com/office/powerpoint/2010/main" val="1992403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lstStyle/>
          <a:p>
            <a:r>
              <a:rPr lang="en-AU" dirty="0" smtClean="0"/>
              <a:t>The Board and the 2016-17 Budget</a:t>
            </a:r>
            <a:endParaRPr lang="en-AU"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638851974"/>
              </p:ext>
            </p:extLst>
          </p:nvPr>
        </p:nvGraphicFramePr>
        <p:xfrm>
          <a:off x="354360" y="836712"/>
          <a:ext cx="8106072" cy="6099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8999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Anti-hybrid rules</a:t>
            </a:r>
            <a:endParaRPr lang="en-AU" dirty="0"/>
          </a:p>
        </p:txBody>
      </p:sp>
      <p:sp>
        <p:nvSpPr>
          <p:cNvPr id="3" name="Content Placeholder 2"/>
          <p:cNvSpPr>
            <a:spLocks noGrp="1"/>
          </p:cNvSpPr>
          <p:nvPr>
            <p:ph sz="half" idx="1"/>
          </p:nvPr>
        </p:nvSpPr>
        <p:spPr>
          <a:xfrm>
            <a:off x="457200" y="1412777"/>
            <a:ext cx="4038600" cy="4900810"/>
          </a:xfrm>
        </p:spPr>
        <p:txBody>
          <a:bodyPr>
            <a:normAutofit fontScale="92500"/>
          </a:bodyPr>
          <a:lstStyle/>
          <a:p>
            <a:r>
              <a:rPr lang="en-AU" dirty="0"/>
              <a:t>Rules aim to eliminate double non-taxation and neutralise hybrid mismatch tax </a:t>
            </a:r>
            <a:r>
              <a:rPr lang="en-AU" dirty="0" smtClean="0"/>
              <a:t>outcomes</a:t>
            </a:r>
            <a:endParaRPr lang="en-AU" dirty="0"/>
          </a:p>
          <a:p>
            <a:pPr marL="0" indent="0">
              <a:buNone/>
            </a:pPr>
            <a:r>
              <a:rPr lang="en-AU" u="sng" dirty="0" smtClean="0"/>
              <a:t>Budget 2016-17</a:t>
            </a:r>
          </a:p>
          <a:p>
            <a:r>
              <a:rPr lang="en-AU" dirty="0" smtClean="0"/>
              <a:t>Implementation to take into account Board’s first report</a:t>
            </a:r>
          </a:p>
          <a:p>
            <a:r>
              <a:rPr lang="en-AU" dirty="0" smtClean="0"/>
              <a:t>The Board asked to provide second report on hybrid regulatory capital</a:t>
            </a:r>
          </a:p>
          <a:p>
            <a:endParaRPr lang="en-AU" dirty="0" smtClean="0"/>
          </a:p>
        </p:txBody>
      </p:sp>
      <p:pic>
        <p:nvPicPr>
          <p:cNvPr id="6" name="Content Placeholder 5"/>
          <p:cNvPicPr>
            <a:picLocks noGrp="1" noChangeAspect="1"/>
          </p:cNvPicPr>
          <p:nvPr>
            <p:ph sz="half" idx="2"/>
          </p:nvPr>
        </p:nvPicPr>
        <p:blipFill>
          <a:blip r:embed="rId3" cstate="screen">
            <a:extLst>
              <a:ext uri="{28A0092B-C50C-407E-A947-70E740481C1C}">
                <a14:useLocalDpi xmlns:a14="http://schemas.microsoft.com/office/drawing/2010/main"/>
              </a:ext>
            </a:extLst>
          </a:blip>
          <a:srcRect l="-4114" r="-4114"/>
          <a:stretch>
            <a:fillRect/>
          </a:stretch>
        </p:blipFill>
        <p:spPr>
          <a:xfrm>
            <a:off x="6394326" y="1916832"/>
            <a:ext cx="2570162" cy="2880320"/>
          </a:xfrm>
        </p:spPr>
      </p:pic>
      <p:sp>
        <p:nvSpPr>
          <p:cNvPr id="4" name="Slide Number Placeholder 3"/>
          <p:cNvSpPr>
            <a:spLocks noGrp="1"/>
          </p:cNvSpPr>
          <p:nvPr>
            <p:ph type="sldNum" sz="quarter" idx="12"/>
          </p:nvPr>
        </p:nvSpPr>
        <p:spPr/>
        <p:txBody>
          <a:bodyPr/>
          <a:lstStyle/>
          <a:p>
            <a:fld id="{7496895E-76E2-42F6-A806-3DF77F490EFD}" type="slidenum">
              <a:rPr lang="en-AU" smtClean="0">
                <a:solidFill>
                  <a:prstClr val="black">
                    <a:tint val="75000"/>
                  </a:prstClr>
                </a:solidFill>
              </a:rPr>
              <a:pPr/>
              <a:t>12</a:t>
            </a:fld>
            <a:endParaRPr lang="en-AU" dirty="0">
              <a:solidFill>
                <a:prstClr val="black">
                  <a:tint val="75000"/>
                </a:prst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90841"/>
            <a:ext cx="2029163" cy="2916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1482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Voluntary tax transparency code</a:t>
            </a:r>
            <a:endParaRPr lang="en-AU" dirty="0"/>
          </a:p>
        </p:txBody>
      </p:sp>
      <p:sp>
        <p:nvSpPr>
          <p:cNvPr id="6" name="Content Placeholder 5"/>
          <p:cNvSpPr>
            <a:spLocks noGrp="1"/>
          </p:cNvSpPr>
          <p:nvPr>
            <p:ph idx="1"/>
          </p:nvPr>
        </p:nvSpPr>
        <p:spPr>
          <a:xfrm>
            <a:off x="539552" y="1600200"/>
            <a:ext cx="4032448" cy="4525963"/>
          </a:xfrm>
        </p:spPr>
        <p:txBody>
          <a:bodyPr>
            <a:normAutofit lnSpcReduction="10000"/>
          </a:bodyPr>
          <a:lstStyle/>
          <a:p>
            <a:r>
              <a:rPr lang="en-AU" dirty="0" smtClean="0"/>
              <a:t>2016 report</a:t>
            </a:r>
          </a:p>
          <a:p>
            <a:r>
              <a:rPr lang="en-AU" dirty="0" smtClean="0"/>
              <a:t>Annual turnover ≥ 100 million</a:t>
            </a:r>
          </a:p>
          <a:p>
            <a:r>
              <a:rPr lang="en-AU" dirty="0" smtClean="0"/>
              <a:t>Greater content by businesses with an annual turnover ≥ 500 million</a:t>
            </a:r>
          </a:p>
          <a:p>
            <a:r>
              <a:rPr lang="en-AU" dirty="0" smtClean="0"/>
              <a:t>Audience is the ‘person in the street’</a:t>
            </a:r>
            <a:endParaRPr lang="en-AU" dirty="0"/>
          </a:p>
        </p:txBody>
      </p:sp>
      <p:sp>
        <p:nvSpPr>
          <p:cNvPr id="4" name="Slide Number Placeholder 3"/>
          <p:cNvSpPr>
            <a:spLocks noGrp="1"/>
          </p:cNvSpPr>
          <p:nvPr>
            <p:ph type="sldNum" sz="quarter" idx="12"/>
          </p:nvPr>
        </p:nvSpPr>
        <p:spPr/>
        <p:txBody>
          <a:bodyPr/>
          <a:lstStyle/>
          <a:p>
            <a:fld id="{7496895E-76E2-42F6-A806-3DF77F490EFD}" type="slidenum">
              <a:rPr lang="en-AU" smtClean="0">
                <a:solidFill>
                  <a:prstClr val="black">
                    <a:tint val="75000"/>
                  </a:prstClr>
                </a:solidFill>
              </a:rPr>
              <a:pPr/>
              <a:t>13</a:t>
            </a:fld>
            <a:endParaRPr lang="en-AU" dirty="0">
              <a:solidFill>
                <a:prstClr val="black">
                  <a:tint val="75000"/>
                </a:prstClr>
              </a:solidFill>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276872"/>
            <a:ext cx="4003724"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0364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830870290"/>
              </p:ext>
            </p:extLst>
          </p:nvPr>
        </p:nvGraphicFramePr>
        <p:xfrm>
          <a:off x="467544" y="1268760"/>
          <a:ext cx="8229600" cy="5040551"/>
        </p:xfrm>
        <a:graphic>
          <a:graphicData uri="http://schemas.openxmlformats.org/drawingml/2006/table">
            <a:tbl>
              <a:tblPr firstRow="1" firstCol="1" bandRow="1">
                <a:tableStyleId>{5C22544A-7EE6-4342-B048-85BDC9FD1C3A}</a:tableStyleId>
              </a:tblPr>
              <a:tblGrid>
                <a:gridCol w="4114800"/>
                <a:gridCol w="4114800"/>
              </a:tblGrid>
              <a:tr h="239316">
                <a:tc>
                  <a:txBody>
                    <a:bodyPr/>
                    <a:lstStyle/>
                    <a:p>
                      <a:pPr>
                        <a:lnSpc>
                          <a:spcPct val="115000"/>
                        </a:lnSpc>
                        <a:spcAft>
                          <a:spcPts val="1500"/>
                        </a:spcAft>
                      </a:pPr>
                      <a:r>
                        <a:rPr lang="en-AU" sz="1050" dirty="0">
                          <a:effectLst/>
                        </a:rPr>
                        <a:t>Organisation</a:t>
                      </a:r>
                      <a:endParaRPr lang="en-AU" sz="1100" dirty="0">
                        <a:effectLst/>
                        <a:latin typeface="Calibri"/>
                        <a:ea typeface="Calibri"/>
                        <a:cs typeface="Times New Roman"/>
                      </a:endParaRPr>
                    </a:p>
                  </a:txBody>
                  <a:tcPr marL="0" marR="0" marT="0" marB="0" anchor="ctr"/>
                </a:tc>
                <a:tc>
                  <a:txBody>
                    <a:bodyPr/>
                    <a:lstStyle/>
                    <a:p>
                      <a:pPr>
                        <a:lnSpc>
                          <a:spcPct val="115000"/>
                        </a:lnSpc>
                        <a:spcAft>
                          <a:spcPts val="1500"/>
                        </a:spcAft>
                      </a:pPr>
                      <a:r>
                        <a:rPr lang="en-AU" sz="1050" dirty="0">
                          <a:effectLst/>
                        </a:rPr>
                        <a:t>Financial Year ending for Tax Transparency Report</a:t>
                      </a:r>
                      <a:endParaRPr lang="en-AU" sz="1100" dirty="0">
                        <a:effectLst/>
                        <a:latin typeface="Calibri"/>
                        <a:ea typeface="Calibri"/>
                        <a:cs typeface="Times New Roman"/>
                      </a:endParaRPr>
                    </a:p>
                  </a:txBody>
                  <a:tcPr marL="0" marR="0" marT="0" marB="0" anchor="ctr"/>
                </a:tc>
              </a:tr>
              <a:tr h="239316">
                <a:tc>
                  <a:txBody>
                    <a:bodyPr/>
                    <a:lstStyle/>
                    <a:p>
                      <a:pPr>
                        <a:lnSpc>
                          <a:spcPct val="115000"/>
                        </a:lnSpc>
                        <a:spcAft>
                          <a:spcPts val="1500"/>
                        </a:spcAft>
                      </a:pPr>
                      <a:r>
                        <a:rPr lang="en-AU" sz="1050" dirty="0">
                          <a:effectLst/>
                        </a:rPr>
                        <a:t>AGL Energy Ltd</a:t>
                      </a:r>
                      <a:endParaRPr lang="en-AU" sz="1100" dirty="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dirty="0">
                          <a:effectLst/>
                        </a:rPr>
                        <a:t>30 June 2016</a:t>
                      </a:r>
                      <a:endParaRPr lang="en-AU" sz="1100" dirty="0">
                        <a:effectLst/>
                        <a:latin typeface="Calibri"/>
                        <a:ea typeface="Calibri"/>
                        <a:cs typeface="Times New Roman"/>
                      </a:endParaRPr>
                    </a:p>
                  </a:txBody>
                  <a:tcPr marL="0" marR="0" marT="0" marB="0" anchor="ctr"/>
                </a:tc>
              </a:tr>
              <a:tr h="239316">
                <a:tc>
                  <a:txBody>
                    <a:bodyPr/>
                    <a:lstStyle/>
                    <a:p>
                      <a:pPr>
                        <a:lnSpc>
                          <a:spcPct val="115000"/>
                        </a:lnSpc>
                        <a:spcAft>
                          <a:spcPts val="0"/>
                        </a:spcAft>
                      </a:pPr>
                      <a:r>
                        <a:rPr lang="en-AU" sz="1050" dirty="0">
                          <a:effectLst/>
                        </a:rPr>
                        <a:t>AMCIL Investments Limited</a:t>
                      </a:r>
                      <a:endParaRPr lang="en-AU" sz="1100" dirty="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dirty="0">
                          <a:effectLst/>
                        </a:rPr>
                        <a:t>30 June 2016 (Published) </a:t>
                      </a:r>
                      <a:endParaRPr lang="en-AU" sz="1100" dirty="0">
                        <a:effectLst/>
                        <a:latin typeface="Calibri"/>
                        <a:ea typeface="Calibri"/>
                        <a:cs typeface="Times New Roman"/>
                      </a:endParaRPr>
                    </a:p>
                  </a:txBody>
                  <a:tcPr marL="0" marR="0" marT="0" marB="0" anchor="ctr"/>
                </a:tc>
              </a:tr>
              <a:tr h="239316">
                <a:tc>
                  <a:txBody>
                    <a:bodyPr/>
                    <a:lstStyle/>
                    <a:p>
                      <a:pPr>
                        <a:lnSpc>
                          <a:spcPct val="115000"/>
                        </a:lnSpc>
                        <a:spcAft>
                          <a:spcPts val="0"/>
                        </a:spcAft>
                      </a:pPr>
                      <a:r>
                        <a:rPr lang="en-AU" sz="1050">
                          <a:effectLst/>
                        </a:rPr>
                        <a:t>AMP Limited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31 December 2015 (Published)</a:t>
                      </a:r>
                      <a:endParaRPr lang="en-AU" sz="1100">
                        <a:effectLst/>
                        <a:latin typeface="Calibri"/>
                        <a:ea typeface="Calibri"/>
                        <a:cs typeface="Times New Roman"/>
                      </a:endParaRPr>
                    </a:p>
                  </a:txBody>
                  <a:tcPr marL="0" marR="0" marT="0" marB="0" anchor="ctr"/>
                </a:tc>
              </a:tr>
              <a:tr h="239316">
                <a:tc>
                  <a:txBody>
                    <a:bodyPr/>
                    <a:lstStyle/>
                    <a:p>
                      <a:pPr>
                        <a:lnSpc>
                          <a:spcPct val="115000"/>
                        </a:lnSpc>
                        <a:spcAft>
                          <a:spcPts val="0"/>
                        </a:spcAft>
                      </a:pPr>
                      <a:r>
                        <a:rPr lang="en-AU" sz="1050">
                          <a:effectLst/>
                        </a:rPr>
                        <a:t>ANZ</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September 2016 (Published) </a:t>
                      </a:r>
                      <a:endParaRPr lang="en-AU" sz="1100">
                        <a:effectLst/>
                        <a:latin typeface="Calibri"/>
                        <a:ea typeface="Calibri"/>
                        <a:cs typeface="Times New Roman"/>
                      </a:endParaRPr>
                    </a:p>
                  </a:txBody>
                  <a:tcPr marL="0" marR="0" marT="0" marB="0" anchor="ctr"/>
                </a:tc>
              </a:tr>
              <a:tr h="239316">
                <a:tc>
                  <a:txBody>
                    <a:bodyPr/>
                    <a:lstStyle/>
                    <a:p>
                      <a:pPr>
                        <a:lnSpc>
                          <a:spcPct val="115000"/>
                        </a:lnSpc>
                        <a:spcAft>
                          <a:spcPts val="0"/>
                        </a:spcAft>
                      </a:pPr>
                      <a:r>
                        <a:rPr lang="en-AU" sz="1050">
                          <a:effectLst/>
                        </a:rPr>
                        <a:t>APA Group</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2016 (Published) </a:t>
                      </a:r>
                      <a:endParaRPr lang="en-AU" sz="1100">
                        <a:effectLst/>
                        <a:latin typeface="Calibri"/>
                        <a:ea typeface="Calibri"/>
                        <a:cs typeface="Times New Roman"/>
                      </a:endParaRPr>
                    </a:p>
                  </a:txBody>
                  <a:tcPr marL="0" marR="0" marT="0" marB="0" anchor="ctr"/>
                </a:tc>
              </a:tr>
              <a:tr h="239316">
                <a:tc>
                  <a:txBody>
                    <a:bodyPr/>
                    <a:lstStyle/>
                    <a:p>
                      <a:pPr>
                        <a:lnSpc>
                          <a:spcPct val="115000"/>
                        </a:lnSpc>
                        <a:spcAft>
                          <a:spcPts val="0"/>
                        </a:spcAft>
                      </a:pPr>
                      <a:r>
                        <a:rPr lang="en-AU" sz="1050">
                          <a:effectLst/>
                        </a:rPr>
                        <a:t>ASX Limited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2017</a:t>
                      </a:r>
                      <a:endParaRPr lang="en-AU" sz="1100">
                        <a:effectLst/>
                        <a:latin typeface="Calibri"/>
                        <a:ea typeface="Calibri"/>
                        <a:cs typeface="Times New Roman"/>
                      </a:endParaRPr>
                    </a:p>
                  </a:txBody>
                  <a:tcPr marL="0" marR="0" marT="0" marB="0" anchor="ctr"/>
                </a:tc>
              </a:tr>
              <a:tr h="239316">
                <a:tc>
                  <a:txBody>
                    <a:bodyPr/>
                    <a:lstStyle/>
                    <a:p>
                      <a:pPr>
                        <a:lnSpc>
                          <a:spcPct val="115000"/>
                        </a:lnSpc>
                        <a:spcAft>
                          <a:spcPts val="0"/>
                        </a:spcAft>
                      </a:pPr>
                      <a:r>
                        <a:rPr lang="en-AU" sz="1050">
                          <a:effectLst/>
                        </a:rPr>
                        <a:t>Aurizon Holdings Limited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2016 (Published)</a:t>
                      </a:r>
                      <a:endParaRPr lang="en-AU" sz="1100">
                        <a:effectLst/>
                        <a:latin typeface="Calibri"/>
                        <a:ea typeface="Calibri"/>
                        <a:cs typeface="Times New Roman"/>
                      </a:endParaRPr>
                    </a:p>
                  </a:txBody>
                  <a:tcPr marL="0" marR="0" marT="0" marB="0" anchor="ctr"/>
                </a:tc>
              </a:tr>
              <a:tr h="239316">
                <a:tc>
                  <a:txBody>
                    <a:bodyPr/>
                    <a:lstStyle/>
                    <a:p>
                      <a:pPr>
                        <a:lnSpc>
                          <a:spcPct val="115000"/>
                        </a:lnSpc>
                        <a:spcAft>
                          <a:spcPts val="0"/>
                        </a:spcAft>
                      </a:pPr>
                      <a:r>
                        <a:rPr lang="en-AU" sz="1050">
                          <a:effectLst/>
                        </a:rPr>
                        <a:t>Ausdrill Ltd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2016 (Published)</a:t>
                      </a:r>
                      <a:endParaRPr lang="en-AU" sz="1100">
                        <a:effectLst/>
                        <a:latin typeface="Calibri"/>
                        <a:ea typeface="Calibri"/>
                        <a:cs typeface="Times New Roman"/>
                      </a:endParaRPr>
                    </a:p>
                  </a:txBody>
                  <a:tcPr marL="0" marR="0" marT="0" marB="0" anchor="ctr"/>
                </a:tc>
              </a:tr>
              <a:tr h="239316">
                <a:tc>
                  <a:txBody>
                    <a:bodyPr/>
                    <a:lstStyle/>
                    <a:p>
                      <a:pPr>
                        <a:lnSpc>
                          <a:spcPct val="115000"/>
                        </a:lnSpc>
                        <a:spcAft>
                          <a:spcPts val="0"/>
                        </a:spcAft>
                      </a:pPr>
                      <a:r>
                        <a:rPr lang="en-AU" sz="1050">
                          <a:effectLst/>
                        </a:rPr>
                        <a:t>AusNet Services Ltd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31 March 2017</a:t>
                      </a:r>
                      <a:endParaRPr lang="en-AU" sz="1100">
                        <a:effectLst/>
                        <a:latin typeface="Calibri"/>
                        <a:ea typeface="Calibri"/>
                        <a:cs typeface="Times New Roman"/>
                      </a:endParaRPr>
                    </a:p>
                  </a:txBody>
                  <a:tcPr marL="0" marR="0" marT="0" marB="0" anchor="ctr"/>
                </a:tc>
              </a:tr>
              <a:tr h="239316">
                <a:tc>
                  <a:txBody>
                    <a:bodyPr/>
                    <a:lstStyle/>
                    <a:p>
                      <a:pPr>
                        <a:lnSpc>
                          <a:spcPct val="115000"/>
                        </a:lnSpc>
                        <a:spcAft>
                          <a:spcPts val="0"/>
                        </a:spcAft>
                      </a:pPr>
                      <a:r>
                        <a:rPr lang="en-AU" sz="1050">
                          <a:effectLst/>
                        </a:rPr>
                        <a:t>Australian Foundation Investment Company Ltd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2016 (Published)</a:t>
                      </a:r>
                      <a:endParaRPr lang="en-AU" sz="1100">
                        <a:effectLst/>
                        <a:latin typeface="Calibri"/>
                        <a:ea typeface="Calibri"/>
                        <a:cs typeface="Times New Roman"/>
                      </a:endParaRPr>
                    </a:p>
                  </a:txBody>
                  <a:tcPr marL="0" marR="0" marT="0" marB="0" anchor="ctr"/>
                </a:tc>
              </a:tr>
              <a:tr h="493547">
                <a:tc>
                  <a:txBody>
                    <a:bodyPr/>
                    <a:lstStyle/>
                    <a:p>
                      <a:pPr>
                        <a:lnSpc>
                          <a:spcPct val="115000"/>
                        </a:lnSpc>
                        <a:spcAft>
                          <a:spcPts val="0"/>
                        </a:spcAft>
                      </a:pPr>
                      <a:r>
                        <a:rPr lang="en-AU" sz="1050">
                          <a:effectLst/>
                        </a:rPr>
                        <a:t>Australian Postal Corporation</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Progressive implementation starting FYE 30 June 2016 and fully compliant FYE 30 June 2017</a:t>
                      </a:r>
                      <a:endParaRPr lang="en-AU" sz="1100">
                        <a:effectLst/>
                        <a:latin typeface="Calibri"/>
                        <a:ea typeface="Calibri"/>
                        <a:cs typeface="Times New Roman"/>
                      </a:endParaRPr>
                    </a:p>
                  </a:txBody>
                  <a:tcPr marL="0" marR="0" marT="0" marB="0" anchor="ctr"/>
                </a:tc>
              </a:tr>
              <a:tr h="239316">
                <a:tc>
                  <a:txBody>
                    <a:bodyPr/>
                    <a:lstStyle/>
                    <a:p>
                      <a:pPr>
                        <a:lnSpc>
                          <a:spcPct val="115000"/>
                        </a:lnSpc>
                        <a:spcAft>
                          <a:spcPts val="0"/>
                        </a:spcAft>
                      </a:pPr>
                      <a:r>
                        <a:rPr lang="en-AU" sz="1050">
                          <a:effectLst/>
                        </a:rPr>
                        <a:t>Australian Unity Limited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2017</a:t>
                      </a:r>
                      <a:endParaRPr lang="en-AU" sz="1100">
                        <a:effectLst/>
                        <a:latin typeface="Calibri"/>
                        <a:ea typeface="Calibri"/>
                        <a:cs typeface="Times New Roman"/>
                      </a:endParaRPr>
                    </a:p>
                  </a:txBody>
                  <a:tcPr marL="0" marR="0" marT="0" marB="0" anchor="ctr"/>
                </a:tc>
              </a:tr>
              <a:tr h="239316">
                <a:tc>
                  <a:txBody>
                    <a:bodyPr/>
                    <a:lstStyle/>
                    <a:p>
                      <a:pPr>
                        <a:lnSpc>
                          <a:spcPct val="115000"/>
                        </a:lnSpc>
                        <a:spcAft>
                          <a:spcPts val="0"/>
                        </a:spcAft>
                      </a:pPr>
                      <a:r>
                        <a:rPr lang="en-AU" sz="1050">
                          <a:effectLst/>
                        </a:rPr>
                        <a:t>AWE Ltd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2016 (Published)</a:t>
                      </a:r>
                      <a:endParaRPr lang="en-AU" sz="1100">
                        <a:effectLst/>
                        <a:latin typeface="Calibri"/>
                        <a:ea typeface="Calibri"/>
                        <a:cs typeface="Times New Roman"/>
                      </a:endParaRPr>
                    </a:p>
                  </a:txBody>
                  <a:tcPr marL="0" marR="0" marT="0" marB="0" anchor="ctr"/>
                </a:tc>
              </a:tr>
              <a:tr h="239316">
                <a:tc>
                  <a:txBody>
                    <a:bodyPr/>
                    <a:lstStyle/>
                    <a:p>
                      <a:pPr>
                        <a:lnSpc>
                          <a:spcPct val="115000"/>
                        </a:lnSpc>
                        <a:spcAft>
                          <a:spcPts val="0"/>
                        </a:spcAft>
                      </a:pPr>
                      <a:r>
                        <a:rPr lang="en-AU" sz="1050">
                          <a:effectLst/>
                        </a:rPr>
                        <a:t>Bank of Queensland Limited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31 August 2016</a:t>
                      </a:r>
                      <a:endParaRPr lang="en-AU" sz="1100">
                        <a:effectLst/>
                        <a:latin typeface="Calibri"/>
                        <a:ea typeface="Calibri"/>
                        <a:cs typeface="Times New Roman"/>
                      </a:endParaRPr>
                    </a:p>
                  </a:txBody>
                  <a:tcPr marL="0" marR="0" marT="0" marB="0" anchor="ctr"/>
                </a:tc>
              </a:tr>
              <a:tr h="239316">
                <a:tc>
                  <a:txBody>
                    <a:bodyPr/>
                    <a:lstStyle/>
                    <a:p>
                      <a:pPr>
                        <a:lnSpc>
                          <a:spcPct val="115000"/>
                        </a:lnSpc>
                        <a:spcAft>
                          <a:spcPts val="0"/>
                        </a:spcAft>
                      </a:pPr>
                      <a:r>
                        <a:rPr lang="en-AU" sz="1050">
                          <a:effectLst/>
                        </a:rPr>
                        <a:t>Bendigo and Adelaide Bank Limited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2016</a:t>
                      </a:r>
                      <a:endParaRPr lang="en-AU" sz="1100">
                        <a:effectLst/>
                        <a:latin typeface="Calibri"/>
                        <a:ea typeface="Calibri"/>
                        <a:cs typeface="Times New Roman"/>
                      </a:endParaRPr>
                    </a:p>
                  </a:txBody>
                  <a:tcPr marL="0" marR="0" marT="0" marB="0" anchor="ctr"/>
                </a:tc>
              </a:tr>
              <a:tr h="239316">
                <a:tc>
                  <a:txBody>
                    <a:bodyPr/>
                    <a:lstStyle/>
                    <a:p>
                      <a:pPr>
                        <a:lnSpc>
                          <a:spcPct val="115000"/>
                        </a:lnSpc>
                        <a:spcAft>
                          <a:spcPts val="0"/>
                        </a:spcAft>
                      </a:pPr>
                      <a:r>
                        <a:rPr lang="en-AU" sz="1050">
                          <a:effectLst/>
                        </a:rPr>
                        <a:t>BHP</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2016 (Published) </a:t>
                      </a:r>
                      <a:endParaRPr lang="en-AU" sz="1100">
                        <a:effectLst/>
                        <a:latin typeface="Calibri"/>
                        <a:ea typeface="Calibri"/>
                        <a:cs typeface="Times New Roman"/>
                      </a:endParaRPr>
                    </a:p>
                  </a:txBody>
                  <a:tcPr marL="0" marR="0" marT="0" marB="0" anchor="ctr"/>
                </a:tc>
              </a:tr>
              <a:tr h="239316">
                <a:tc>
                  <a:txBody>
                    <a:bodyPr/>
                    <a:lstStyle/>
                    <a:p>
                      <a:pPr>
                        <a:lnSpc>
                          <a:spcPct val="115000"/>
                        </a:lnSpc>
                        <a:spcAft>
                          <a:spcPts val="0"/>
                        </a:spcAft>
                      </a:pPr>
                      <a:r>
                        <a:rPr lang="en-AU" sz="1050">
                          <a:effectLst/>
                        </a:rPr>
                        <a:t>Blackmores Ltd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2016 (Published)</a:t>
                      </a:r>
                      <a:endParaRPr lang="en-AU" sz="1100">
                        <a:effectLst/>
                        <a:latin typeface="Calibri"/>
                        <a:ea typeface="Calibri"/>
                        <a:cs typeface="Times New Roman"/>
                      </a:endParaRPr>
                    </a:p>
                  </a:txBody>
                  <a:tcPr marL="0" marR="0" marT="0" marB="0" anchor="ctr"/>
                </a:tc>
              </a:tr>
              <a:tr h="239316">
                <a:tc>
                  <a:txBody>
                    <a:bodyPr/>
                    <a:lstStyle/>
                    <a:p>
                      <a:pPr>
                        <a:lnSpc>
                          <a:spcPct val="115000"/>
                        </a:lnSpc>
                        <a:spcAft>
                          <a:spcPts val="0"/>
                        </a:spcAft>
                      </a:pPr>
                      <a:r>
                        <a:rPr lang="en-AU" sz="1050">
                          <a:effectLst/>
                        </a:rPr>
                        <a:t>BP Australia</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31 December 2016</a:t>
                      </a:r>
                      <a:endParaRPr lang="en-AU" sz="1100">
                        <a:effectLst/>
                        <a:latin typeface="Calibri"/>
                        <a:ea typeface="Calibri"/>
                        <a:cs typeface="Times New Roman"/>
                      </a:endParaRPr>
                    </a:p>
                  </a:txBody>
                  <a:tcPr marL="0" marR="0" marT="0" marB="0" anchor="ctr"/>
                </a:tc>
              </a:tr>
              <a:tr h="239316">
                <a:tc>
                  <a:txBody>
                    <a:bodyPr/>
                    <a:lstStyle/>
                    <a:p>
                      <a:pPr>
                        <a:lnSpc>
                          <a:spcPct val="115000"/>
                        </a:lnSpc>
                        <a:spcAft>
                          <a:spcPts val="0"/>
                        </a:spcAft>
                      </a:pPr>
                      <a:r>
                        <a:rPr lang="en-AU" sz="1050">
                          <a:effectLst/>
                        </a:rPr>
                        <a:t>BT Investment Management Limited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dirty="0">
                          <a:effectLst/>
                        </a:rPr>
                        <a:t>30 September 2016 (Published)</a:t>
                      </a:r>
                      <a:endParaRPr lang="en-AU" sz="1100" dirty="0">
                        <a:effectLst/>
                        <a:latin typeface="Calibri"/>
                        <a:ea typeface="Calibri"/>
                        <a:cs typeface="Times New Roman"/>
                      </a:endParaRPr>
                    </a:p>
                  </a:txBody>
                  <a:tcPr marL="0" marR="0" marT="0" marB="0" anchor="ctr"/>
                </a:tc>
              </a:tr>
            </a:tbl>
          </a:graphicData>
        </a:graphic>
      </p:graphicFrame>
      <p:sp>
        <p:nvSpPr>
          <p:cNvPr id="5" name="Title 4"/>
          <p:cNvSpPr>
            <a:spLocks noGrp="1"/>
          </p:cNvSpPr>
          <p:nvPr>
            <p:ph type="title"/>
          </p:nvPr>
        </p:nvSpPr>
        <p:spPr>
          <a:xfrm>
            <a:off x="457200" y="274638"/>
            <a:ext cx="8229600" cy="1143000"/>
          </a:xfrm>
        </p:spPr>
        <p:txBody>
          <a:bodyPr>
            <a:normAutofit/>
          </a:bodyPr>
          <a:lstStyle/>
          <a:p>
            <a:r>
              <a:rPr lang="en-AU" dirty="0" smtClean="0"/>
              <a:t>Catalogue of signatories</a:t>
            </a:r>
            <a:endParaRPr lang="en-AU" dirty="0"/>
          </a:p>
        </p:txBody>
      </p:sp>
      <p:sp>
        <p:nvSpPr>
          <p:cNvPr id="4" name="Slide Number Placeholder 3"/>
          <p:cNvSpPr>
            <a:spLocks noGrp="1"/>
          </p:cNvSpPr>
          <p:nvPr>
            <p:ph type="sldNum" sz="quarter" idx="12"/>
          </p:nvPr>
        </p:nvSpPr>
        <p:spPr/>
        <p:txBody>
          <a:bodyPr/>
          <a:lstStyle/>
          <a:p>
            <a:fld id="{7496895E-76E2-42F6-A806-3DF77F490EFD}" type="slidenum">
              <a:rPr lang="en-AU" smtClean="0">
                <a:solidFill>
                  <a:prstClr val="black">
                    <a:tint val="75000"/>
                  </a:prstClr>
                </a:solidFill>
              </a:rPr>
              <a:pPr/>
              <a:t>14</a:t>
            </a:fld>
            <a:endParaRPr lang="en-AU" dirty="0">
              <a:solidFill>
                <a:prstClr val="black">
                  <a:tint val="75000"/>
                </a:prstClr>
              </a:solidFill>
            </a:endParaRPr>
          </a:p>
        </p:txBody>
      </p:sp>
    </p:spTree>
    <p:extLst>
      <p:ext uri="{BB962C8B-B14F-4D97-AF65-F5344CB8AC3E}">
        <p14:creationId xmlns:p14="http://schemas.microsoft.com/office/powerpoint/2010/main" val="4007237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Catalogue of signatories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27231263"/>
              </p:ext>
            </p:extLst>
          </p:nvPr>
        </p:nvGraphicFramePr>
        <p:xfrm>
          <a:off x="467544" y="1268760"/>
          <a:ext cx="8229600" cy="5040567"/>
        </p:xfrm>
        <a:graphic>
          <a:graphicData uri="http://schemas.openxmlformats.org/drawingml/2006/table">
            <a:tbl>
              <a:tblPr firstRow="1" firstCol="1" bandRow="1">
                <a:tableStyleId>{5C22544A-7EE6-4342-B048-85BDC9FD1C3A}</a:tableStyleId>
              </a:tblPr>
              <a:tblGrid>
                <a:gridCol w="4114800"/>
                <a:gridCol w="4114800"/>
              </a:tblGrid>
              <a:tr h="240027">
                <a:tc>
                  <a:txBody>
                    <a:bodyPr/>
                    <a:lstStyle/>
                    <a:p>
                      <a:pPr>
                        <a:lnSpc>
                          <a:spcPct val="115000"/>
                        </a:lnSpc>
                        <a:spcAft>
                          <a:spcPts val="1500"/>
                        </a:spcAft>
                      </a:pPr>
                      <a:r>
                        <a:rPr lang="en-AU" sz="1050" dirty="0">
                          <a:effectLst/>
                        </a:rPr>
                        <a:t>Organisation</a:t>
                      </a:r>
                      <a:endParaRPr lang="en-AU" sz="1100" dirty="0">
                        <a:effectLst/>
                        <a:latin typeface="Calibri"/>
                        <a:ea typeface="Calibri"/>
                        <a:cs typeface="Times New Roman"/>
                      </a:endParaRPr>
                    </a:p>
                  </a:txBody>
                  <a:tcPr marL="0" marR="0" marT="0" marB="0" anchor="ctr"/>
                </a:tc>
                <a:tc>
                  <a:txBody>
                    <a:bodyPr/>
                    <a:lstStyle/>
                    <a:p>
                      <a:pPr>
                        <a:lnSpc>
                          <a:spcPct val="115000"/>
                        </a:lnSpc>
                        <a:spcAft>
                          <a:spcPts val="1500"/>
                        </a:spcAft>
                      </a:pPr>
                      <a:r>
                        <a:rPr lang="en-AU" sz="1050" dirty="0">
                          <a:effectLst/>
                        </a:rPr>
                        <a:t>Financial Year ending for Tax Transparency Report</a:t>
                      </a:r>
                      <a:endParaRPr lang="en-AU" sz="1100" dirty="0">
                        <a:effectLst/>
                        <a:latin typeface="Calibri"/>
                        <a:ea typeface="Calibri"/>
                        <a:cs typeface="Times New Roman"/>
                      </a:endParaRPr>
                    </a:p>
                  </a:txBody>
                  <a:tcPr marL="0" marR="0" marT="0" marB="0" anchor="ctr"/>
                </a:tc>
              </a:tr>
              <a:tr h="240027">
                <a:tc>
                  <a:txBody>
                    <a:bodyPr/>
                    <a:lstStyle/>
                    <a:p>
                      <a:pPr>
                        <a:lnSpc>
                          <a:spcPct val="115000"/>
                        </a:lnSpc>
                        <a:spcAft>
                          <a:spcPts val="0"/>
                        </a:spcAft>
                      </a:pPr>
                      <a:r>
                        <a:rPr lang="en-AU" sz="1050" dirty="0">
                          <a:effectLst/>
                        </a:rPr>
                        <a:t>Caltex Australia Limited</a:t>
                      </a:r>
                      <a:endParaRPr lang="en-AU" sz="1100" dirty="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dirty="0">
                          <a:effectLst/>
                        </a:rPr>
                        <a:t>31 December 2016</a:t>
                      </a:r>
                      <a:endParaRPr lang="en-AU" sz="1100" dirty="0">
                        <a:effectLst/>
                        <a:latin typeface="Calibri"/>
                        <a:ea typeface="Calibri"/>
                        <a:cs typeface="Times New Roman"/>
                      </a:endParaRPr>
                    </a:p>
                  </a:txBody>
                  <a:tcPr marL="0" marR="0" marT="0" marB="0" anchor="ctr"/>
                </a:tc>
              </a:tr>
              <a:tr h="240027">
                <a:tc>
                  <a:txBody>
                    <a:bodyPr/>
                    <a:lstStyle/>
                    <a:p>
                      <a:pPr>
                        <a:lnSpc>
                          <a:spcPct val="115000"/>
                        </a:lnSpc>
                        <a:spcAft>
                          <a:spcPts val="0"/>
                        </a:spcAft>
                      </a:pPr>
                      <a:r>
                        <a:rPr lang="en-AU" sz="1050">
                          <a:effectLst/>
                        </a:rPr>
                        <a:t>Cleanaway Waste Management Ltd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dirty="0">
                          <a:effectLst/>
                        </a:rPr>
                        <a:t>30 June 2016</a:t>
                      </a:r>
                      <a:endParaRPr lang="en-AU" sz="1100" dirty="0">
                        <a:effectLst/>
                        <a:latin typeface="Calibri"/>
                        <a:ea typeface="Calibri"/>
                        <a:cs typeface="Times New Roman"/>
                      </a:endParaRPr>
                    </a:p>
                  </a:txBody>
                  <a:tcPr marL="0" marR="0" marT="0" marB="0" anchor="ctr"/>
                </a:tc>
              </a:tr>
              <a:tr h="240027">
                <a:tc>
                  <a:txBody>
                    <a:bodyPr/>
                    <a:lstStyle/>
                    <a:p>
                      <a:pPr>
                        <a:lnSpc>
                          <a:spcPct val="115000"/>
                        </a:lnSpc>
                        <a:spcAft>
                          <a:spcPts val="0"/>
                        </a:spcAft>
                      </a:pPr>
                      <a:r>
                        <a:rPr lang="en-AU" sz="1050">
                          <a:effectLst/>
                        </a:rPr>
                        <a:t>Coca Cola Amatil Limited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31 December 2016</a:t>
                      </a:r>
                      <a:endParaRPr lang="en-AU" sz="1100">
                        <a:effectLst/>
                        <a:latin typeface="Calibri"/>
                        <a:ea typeface="Calibri"/>
                        <a:cs typeface="Times New Roman"/>
                      </a:endParaRPr>
                    </a:p>
                  </a:txBody>
                  <a:tcPr marL="0" marR="0" marT="0" marB="0" anchor="ctr"/>
                </a:tc>
              </a:tr>
              <a:tr h="240027">
                <a:tc>
                  <a:txBody>
                    <a:bodyPr/>
                    <a:lstStyle/>
                    <a:p>
                      <a:pPr>
                        <a:lnSpc>
                          <a:spcPct val="115000"/>
                        </a:lnSpc>
                        <a:spcAft>
                          <a:spcPts val="0"/>
                        </a:spcAft>
                      </a:pPr>
                      <a:r>
                        <a:rPr lang="en-AU" sz="1050">
                          <a:effectLst/>
                        </a:rPr>
                        <a:t>Cochlear</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2016 (Published) </a:t>
                      </a:r>
                      <a:endParaRPr lang="en-AU" sz="1100">
                        <a:effectLst/>
                        <a:latin typeface="Calibri"/>
                        <a:ea typeface="Calibri"/>
                        <a:cs typeface="Times New Roman"/>
                      </a:endParaRPr>
                    </a:p>
                  </a:txBody>
                  <a:tcPr marL="0" marR="0" marT="0" marB="0" anchor="ctr"/>
                </a:tc>
              </a:tr>
              <a:tr h="240027">
                <a:tc>
                  <a:txBody>
                    <a:bodyPr/>
                    <a:lstStyle/>
                    <a:p>
                      <a:pPr>
                        <a:lnSpc>
                          <a:spcPct val="115000"/>
                        </a:lnSpc>
                        <a:spcAft>
                          <a:spcPts val="0"/>
                        </a:spcAft>
                      </a:pPr>
                      <a:r>
                        <a:rPr lang="en-AU" sz="1050">
                          <a:effectLst/>
                        </a:rPr>
                        <a:t>Commonwealth Bank of Australia</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2016</a:t>
                      </a:r>
                      <a:endParaRPr lang="en-AU" sz="1100">
                        <a:effectLst/>
                        <a:latin typeface="Calibri"/>
                        <a:ea typeface="Calibri"/>
                        <a:cs typeface="Times New Roman"/>
                      </a:endParaRPr>
                    </a:p>
                  </a:txBody>
                  <a:tcPr marL="0" marR="0" marT="0" marB="0" anchor="ctr"/>
                </a:tc>
              </a:tr>
              <a:tr h="240027">
                <a:tc>
                  <a:txBody>
                    <a:bodyPr/>
                    <a:lstStyle/>
                    <a:p>
                      <a:pPr>
                        <a:lnSpc>
                          <a:spcPct val="115000"/>
                        </a:lnSpc>
                        <a:spcAft>
                          <a:spcPts val="0"/>
                        </a:spcAft>
                      </a:pPr>
                      <a:r>
                        <a:rPr lang="en-AU" sz="1050">
                          <a:effectLst/>
                        </a:rPr>
                        <a:t>CSL Limited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2017</a:t>
                      </a:r>
                      <a:endParaRPr lang="en-AU" sz="1100">
                        <a:effectLst/>
                        <a:latin typeface="Calibri"/>
                        <a:ea typeface="Calibri"/>
                        <a:cs typeface="Times New Roman"/>
                      </a:endParaRPr>
                    </a:p>
                  </a:txBody>
                  <a:tcPr marL="0" marR="0" marT="0" marB="0" anchor="ctr"/>
                </a:tc>
              </a:tr>
              <a:tr h="240027">
                <a:tc>
                  <a:txBody>
                    <a:bodyPr/>
                    <a:lstStyle/>
                    <a:p>
                      <a:pPr>
                        <a:lnSpc>
                          <a:spcPct val="115000"/>
                        </a:lnSpc>
                        <a:spcAft>
                          <a:spcPts val="0"/>
                        </a:spcAft>
                      </a:pPr>
                      <a:r>
                        <a:rPr lang="en-AU" sz="1050">
                          <a:effectLst/>
                        </a:rPr>
                        <a:t>Djerriwarrh Investments Ltd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2016 (Published)</a:t>
                      </a:r>
                      <a:endParaRPr lang="en-AU" sz="1100">
                        <a:effectLst/>
                        <a:latin typeface="Calibri"/>
                        <a:ea typeface="Calibri"/>
                        <a:cs typeface="Times New Roman"/>
                      </a:endParaRPr>
                    </a:p>
                  </a:txBody>
                  <a:tcPr marL="0" marR="0" marT="0" marB="0" anchor="ctr"/>
                </a:tc>
              </a:tr>
              <a:tr h="240027">
                <a:tc>
                  <a:txBody>
                    <a:bodyPr/>
                    <a:lstStyle/>
                    <a:p>
                      <a:pPr>
                        <a:lnSpc>
                          <a:spcPct val="115000"/>
                        </a:lnSpc>
                        <a:spcAft>
                          <a:spcPts val="0"/>
                        </a:spcAft>
                      </a:pPr>
                      <a:r>
                        <a:rPr lang="en-AU" sz="1050">
                          <a:effectLst/>
                        </a:rPr>
                        <a:t>Downer EDI Limited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2016 (Published)</a:t>
                      </a:r>
                      <a:endParaRPr lang="en-AU" sz="1100">
                        <a:effectLst/>
                        <a:latin typeface="Calibri"/>
                        <a:ea typeface="Calibri"/>
                        <a:cs typeface="Times New Roman"/>
                      </a:endParaRPr>
                    </a:p>
                  </a:txBody>
                  <a:tcPr marL="0" marR="0" marT="0" marB="0" anchor="ctr"/>
                </a:tc>
              </a:tr>
              <a:tr h="240027">
                <a:tc>
                  <a:txBody>
                    <a:bodyPr/>
                    <a:lstStyle/>
                    <a:p>
                      <a:pPr>
                        <a:lnSpc>
                          <a:spcPct val="115000"/>
                        </a:lnSpc>
                        <a:spcAft>
                          <a:spcPts val="0"/>
                        </a:spcAft>
                      </a:pPr>
                      <a:r>
                        <a:rPr lang="en-AU" sz="1050">
                          <a:effectLst/>
                        </a:rPr>
                        <a:t>Dulux Group Limited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September 2017</a:t>
                      </a:r>
                      <a:endParaRPr lang="en-AU" sz="1100">
                        <a:effectLst/>
                        <a:latin typeface="Calibri"/>
                        <a:ea typeface="Calibri"/>
                        <a:cs typeface="Times New Roman"/>
                      </a:endParaRPr>
                    </a:p>
                  </a:txBody>
                  <a:tcPr marL="0" marR="0" marT="0" marB="0" anchor="ctr"/>
                </a:tc>
              </a:tr>
              <a:tr h="240027">
                <a:tc>
                  <a:txBody>
                    <a:bodyPr/>
                    <a:lstStyle/>
                    <a:p>
                      <a:pPr>
                        <a:lnSpc>
                          <a:spcPct val="115000"/>
                        </a:lnSpc>
                        <a:spcAft>
                          <a:spcPts val="0"/>
                        </a:spcAft>
                      </a:pPr>
                      <a:r>
                        <a:rPr lang="en-AU" sz="1050">
                          <a:effectLst/>
                        </a:rPr>
                        <a:t>EnergyAustralia</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31 December 2016</a:t>
                      </a:r>
                      <a:endParaRPr lang="en-AU" sz="1100">
                        <a:effectLst/>
                        <a:latin typeface="Calibri"/>
                        <a:ea typeface="Calibri"/>
                        <a:cs typeface="Times New Roman"/>
                      </a:endParaRPr>
                    </a:p>
                  </a:txBody>
                  <a:tcPr marL="0" marR="0" marT="0" marB="0" anchor="ctr"/>
                </a:tc>
              </a:tr>
              <a:tr h="240027">
                <a:tc>
                  <a:txBody>
                    <a:bodyPr/>
                    <a:lstStyle/>
                    <a:p>
                      <a:pPr>
                        <a:lnSpc>
                          <a:spcPct val="115000"/>
                        </a:lnSpc>
                        <a:spcAft>
                          <a:spcPts val="0"/>
                        </a:spcAft>
                      </a:pPr>
                      <a:r>
                        <a:rPr lang="en-AU" sz="1050">
                          <a:effectLst/>
                        </a:rPr>
                        <a:t>Evolution Mining Limited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2016 (Published) </a:t>
                      </a:r>
                      <a:endParaRPr lang="en-AU" sz="1100">
                        <a:effectLst/>
                        <a:latin typeface="Calibri"/>
                        <a:ea typeface="Calibri"/>
                        <a:cs typeface="Times New Roman"/>
                      </a:endParaRPr>
                    </a:p>
                  </a:txBody>
                  <a:tcPr marL="0" marR="0" marT="0" marB="0" anchor="ctr"/>
                </a:tc>
              </a:tr>
              <a:tr h="240027">
                <a:tc>
                  <a:txBody>
                    <a:bodyPr/>
                    <a:lstStyle/>
                    <a:p>
                      <a:pPr>
                        <a:lnSpc>
                          <a:spcPct val="115000"/>
                        </a:lnSpc>
                        <a:spcAft>
                          <a:spcPts val="0"/>
                        </a:spcAft>
                      </a:pPr>
                      <a:r>
                        <a:rPr lang="en-AU" sz="1050">
                          <a:effectLst/>
                        </a:rPr>
                        <a:t>Fairfax Media Limited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2016 (Published)</a:t>
                      </a:r>
                      <a:endParaRPr lang="en-AU" sz="1100">
                        <a:effectLst/>
                        <a:latin typeface="Calibri"/>
                        <a:ea typeface="Calibri"/>
                        <a:cs typeface="Times New Roman"/>
                      </a:endParaRPr>
                    </a:p>
                  </a:txBody>
                  <a:tcPr marL="0" marR="0" marT="0" marB="0" anchor="ctr"/>
                </a:tc>
              </a:tr>
              <a:tr h="240027">
                <a:tc>
                  <a:txBody>
                    <a:bodyPr/>
                    <a:lstStyle/>
                    <a:p>
                      <a:pPr>
                        <a:lnSpc>
                          <a:spcPct val="115000"/>
                        </a:lnSpc>
                        <a:spcAft>
                          <a:spcPts val="0"/>
                        </a:spcAft>
                      </a:pPr>
                      <a:r>
                        <a:rPr lang="en-AU" sz="1050">
                          <a:effectLst/>
                        </a:rPr>
                        <a:t>Fortescue Metals Group Limited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2017</a:t>
                      </a:r>
                      <a:endParaRPr lang="en-AU" sz="1100">
                        <a:effectLst/>
                        <a:latin typeface="Calibri"/>
                        <a:ea typeface="Calibri"/>
                        <a:cs typeface="Times New Roman"/>
                      </a:endParaRPr>
                    </a:p>
                  </a:txBody>
                  <a:tcPr marL="0" marR="0" marT="0" marB="0" anchor="ctr"/>
                </a:tc>
              </a:tr>
              <a:tr h="240027">
                <a:tc>
                  <a:txBody>
                    <a:bodyPr/>
                    <a:lstStyle/>
                    <a:p>
                      <a:pPr>
                        <a:lnSpc>
                          <a:spcPct val="115000"/>
                        </a:lnSpc>
                        <a:spcAft>
                          <a:spcPts val="0"/>
                        </a:spcAft>
                      </a:pPr>
                      <a:r>
                        <a:rPr lang="en-AU" sz="1050">
                          <a:effectLst/>
                        </a:rPr>
                        <a:t>Healthscope Limited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2017</a:t>
                      </a:r>
                      <a:endParaRPr lang="en-AU" sz="1100">
                        <a:effectLst/>
                        <a:latin typeface="Calibri"/>
                        <a:ea typeface="Calibri"/>
                        <a:cs typeface="Times New Roman"/>
                      </a:endParaRPr>
                    </a:p>
                  </a:txBody>
                  <a:tcPr marL="0" marR="0" marT="0" marB="0" anchor="ctr"/>
                </a:tc>
              </a:tr>
              <a:tr h="240027">
                <a:tc>
                  <a:txBody>
                    <a:bodyPr/>
                    <a:lstStyle/>
                    <a:p>
                      <a:pPr>
                        <a:lnSpc>
                          <a:spcPct val="115000"/>
                        </a:lnSpc>
                        <a:spcAft>
                          <a:spcPts val="0"/>
                        </a:spcAft>
                      </a:pPr>
                      <a:r>
                        <a:rPr lang="en-AU" sz="1050">
                          <a:effectLst/>
                        </a:rPr>
                        <a:t>Iluka Resources Limited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31 December 2015 (Published)</a:t>
                      </a:r>
                      <a:endParaRPr lang="en-AU" sz="1100">
                        <a:effectLst/>
                        <a:latin typeface="Calibri"/>
                        <a:ea typeface="Calibri"/>
                        <a:cs typeface="Times New Roman"/>
                      </a:endParaRPr>
                    </a:p>
                  </a:txBody>
                  <a:tcPr marL="0" marR="0" marT="0" marB="0" anchor="ctr"/>
                </a:tc>
              </a:tr>
              <a:tr h="240027">
                <a:tc>
                  <a:txBody>
                    <a:bodyPr/>
                    <a:lstStyle/>
                    <a:p>
                      <a:pPr>
                        <a:lnSpc>
                          <a:spcPct val="115000"/>
                        </a:lnSpc>
                        <a:spcAft>
                          <a:spcPts val="0"/>
                        </a:spcAft>
                      </a:pPr>
                      <a:r>
                        <a:rPr lang="en-AU" sz="1050">
                          <a:effectLst/>
                        </a:rPr>
                        <a:t>Lendlease Corporation Limited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2017</a:t>
                      </a:r>
                      <a:endParaRPr lang="en-AU" sz="1100">
                        <a:effectLst/>
                        <a:latin typeface="Calibri"/>
                        <a:ea typeface="Calibri"/>
                        <a:cs typeface="Times New Roman"/>
                      </a:endParaRPr>
                    </a:p>
                  </a:txBody>
                  <a:tcPr marL="0" marR="0" marT="0" marB="0" anchor="ctr"/>
                </a:tc>
              </a:tr>
              <a:tr h="240027">
                <a:tc>
                  <a:txBody>
                    <a:bodyPr/>
                    <a:lstStyle/>
                    <a:p>
                      <a:pPr>
                        <a:lnSpc>
                          <a:spcPct val="115000"/>
                        </a:lnSpc>
                        <a:spcAft>
                          <a:spcPts val="0"/>
                        </a:spcAft>
                      </a:pPr>
                      <a:r>
                        <a:rPr lang="en-AU" sz="1050">
                          <a:effectLst/>
                        </a:rPr>
                        <a:t>Lion</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September 2016 </a:t>
                      </a:r>
                      <a:endParaRPr lang="en-AU" sz="1100">
                        <a:effectLst/>
                        <a:latin typeface="Calibri"/>
                        <a:ea typeface="Calibri"/>
                        <a:cs typeface="Times New Roman"/>
                      </a:endParaRPr>
                    </a:p>
                  </a:txBody>
                  <a:tcPr marL="0" marR="0" marT="0" marB="0" anchor="ctr"/>
                </a:tc>
              </a:tr>
              <a:tr h="240027">
                <a:tc>
                  <a:txBody>
                    <a:bodyPr/>
                    <a:lstStyle/>
                    <a:p>
                      <a:pPr>
                        <a:lnSpc>
                          <a:spcPct val="115000"/>
                        </a:lnSpc>
                        <a:spcAft>
                          <a:spcPts val="0"/>
                        </a:spcAft>
                      </a:pPr>
                      <a:r>
                        <a:rPr lang="en-AU" sz="1050">
                          <a:effectLst/>
                        </a:rPr>
                        <a:t>Macquarie Group Limited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31 March 2017</a:t>
                      </a:r>
                      <a:endParaRPr lang="en-AU" sz="1100">
                        <a:effectLst/>
                        <a:latin typeface="Calibri"/>
                        <a:ea typeface="Calibri"/>
                        <a:cs typeface="Times New Roman"/>
                      </a:endParaRPr>
                    </a:p>
                  </a:txBody>
                  <a:tcPr marL="0" marR="0" marT="0" marB="0" anchor="ctr"/>
                </a:tc>
              </a:tr>
              <a:tr h="240027">
                <a:tc>
                  <a:txBody>
                    <a:bodyPr/>
                    <a:lstStyle/>
                    <a:p>
                      <a:pPr>
                        <a:lnSpc>
                          <a:spcPct val="115000"/>
                        </a:lnSpc>
                        <a:spcAft>
                          <a:spcPts val="0"/>
                        </a:spcAft>
                      </a:pPr>
                      <a:r>
                        <a:rPr lang="en-AU" sz="1050">
                          <a:effectLst/>
                        </a:rPr>
                        <a:t>Medibank Private Limited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2016</a:t>
                      </a:r>
                      <a:endParaRPr lang="en-AU" sz="1100">
                        <a:effectLst/>
                        <a:latin typeface="Calibri"/>
                        <a:ea typeface="Calibri"/>
                        <a:cs typeface="Times New Roman"/>
                      </a:endParaRPr>
                    </a:p>
                  </a:txBody>
                  <a:tcPr marL="0" marR="0" marT="0" marB="0" anchor="ctr"/>
                </a:tc>
              </a:tr>
              <a:tr h="240027">
                <a:tc>
                  <a:txBody>
                    <a:bodyPr/>
                    <a:lstStyle/>
                    <a:p>
                      <a:pPr>
                        <a:lnSpc>
                          <a:spcPct val="115000"/>
                        </a:lnSpc>
                        <a:spcAft>
                          <a:spcPts val="0"/>
                        </a:spcAft>
                      </a:pPr>
                      <a:r>
                        <a:rPr lang="en-AU" sz="1050" dirty="0">
                          <a:effectLst/>
                        </a:rPr>
                        <a:t>Mirrabooka Investments Ltd</a:t>
                      </a:r>
                      <a:endParaRPr lang="en-AU" sz="1100" dirty="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dirty="0">
                          <a:effectLst/>
                        </a:rPr>
                        <a:t>30 June 2016 (Published)</a:t>
                      </a:r>
                      <a:endParaRPr lang="en-AU" sz="1100" dirty="0">
                        <a:effectLst/>
                        <a:latin typeface="Calibri"/>
                        <a:ea typeface="Calibri"/>
                        <a:cs typeface="Times New Roman"/>
                      </a:endParaRPr>
                    </a:p>
                  </a:txBody>
                  <a:tcPr marL="0" marR="0" marT="0" marB="0" anchor="ctr"/>
                </a:tc>
              </a:tr>
            </a:tbl>
          </a:graphicData>
        </a:graphic>
      </p:graphicFrame>
      <p:sp>
        <p:nvSpPr>
          <p:cNvPr id="6" name="Slide Number Placeholder 3"/>
          <p:cNvSpPr>
            <a:spLocks noGrp="1"/>
          </p:cNvSpPr>
          <p:nvPr>
            <p:ph type="sldNum" sz="quarter" idx="12"/>
          </p:nvPr>
        </p:nvSpPr>
        <p:spPr>
          <a:xfrm>
            <a:off x="6553200" y="6356350"/>
            <a:ext cx="2133600" cy="365125"/>
          </a:xfrm>
        </p:spPr>
        <p:txBody>
          <a:bodyPr/>
          <a:lstStyle/>
          <a:p>
            <a:fld id="{7496895E-76E2-42F6-A806-3DF77F490EFD}" type="slidenum">
              <a:rPr lang="en-AU" smtClean="0">
                <a:solidFill>
                  <a:prstClr val="black">
                    <a:tint val="75000"/>
                  </a:prstClr>
                </a:solidFill>
              </a:rPr>
              <a:pPr/>
              <a:t>15</a:t>
            </a:fld>
            <a:endParaRPr lang="en-AU" dirty="0">
              <a:solidFill>
                <a:prstClr val="black">
                  <a:tint val="75000"/>
                </a:prstClr>
              </a:solidFill>
            </a:endParaRPr>
          </a:p>
        </p:txBody>
      </p:sp>
    </p:spTree>
    <p:extLst>
      <p:ext uri="{BB962C8B-B14F-4D97-AF65-F5344CB8AC3E}">
        <p14:creationId xmlns:p14="http://schemas.microsoft.com/office/powerpoint/2010/main" val="3618631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Catalogue of signatories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5886999"/>
              </p:ext>
            </p:extLst>
          </p:nvPr>
        </p:nvGraphicFramePr>
        <p:xfrm>
          <a:off x="467544" y="1268762"/>
          <a:ext cx="8229600" cy="5040554"/>
        </p:xfrm>
        <a:graphic>
          <a:graphicData uri="http://schemas.openxmlformats.org/drawingml/2006/table">
            <a:tbl>
              <a:tblPr firstRow="1" firstCol="1" bandRow="1">
                <a:tableStyleId>{5C22544A-7EE6-4342-B048-85BDC9FD1C3A}</a:tableStyleId>
              </a:tblPr>
              <a:tblGrid>
                <a:gridCol w="4114800"/>
                <a:gridCol w="4114800"/>
              </a:tblGrid>
              <a:tr h="229116">
                <a:tc>
                  <a:txBody>
                    <a:bodyPr/>
                    <a:lstStyle/>
                    <a:p>
                      <a:pPr>
                        <a:lnSpc>
                          <a:spcPct val="115000"/>
                        </a:lnSpc>
                        <a:spcAft>
                          <a:spcPts val="1500"/>
                        </a:spcAft>
                      </a:pPr>
                      <a:r>
                        <a:rPr lang="en-AU" sz="1050" dirty="0" smtClean="0">
                          <a:effectLst/>
                        </a:rPr>
                        <a:t>Organisation</a:t>
                      </a:r>
                      <a:endParaRPr lang="en-AU" sz="1100" dirty="0">
                        <a:effectLst/>
                        <a:latin typeface="Calibri"/>
                        <a:ea typeface="Calibri"/>
                        <a:cs typeface="Times New Roman"/>
                      </a:endParaRPr>
                    </a:p>
                  </a:txBody>
                  <a:tcPr marL="0" marR="0" marT="0" marB="0" anchor="ctr"/>
                </a:tc>
                <a:tc>
                  <a:txBody>
                    <a:bodyPr/>
                    <a:lstStyle/>
                    <a:p>
                      <a:pPr>
                        <a:lnSpc>
                          <a:spcPct val="115000"/>
                        </a:lnSpc>
                        <a:spcAft>
                          <a:spcPts val="1500"/>
                        </a:spcAft>
                      </a:pPr>
                      <a:r>
                        <a:rPr lang="en-AU" sz="1050" dirty="0">
                          <a:effectLst/>
                        </a:rPr>
                        <a:t>Financial Year ending for Tax Transparency Report</a:t>
                      </a:r>
                      <a:endParaRPr lang="en-AU" sz="1100" dirty="0">
                        <a:effectLst/>
                        <a:latin typeface="Calibri"/>
                        <a:ea typeface="Calibri"/>
                        <a:cs typeface="Times New Roman"/>
                      </a:endParaRPr>
                    </a:p>
                  </a:txBody>
                  <a:tcPr marL="0" marR="0" marT="0" marB="0" anchor="ctr"/>
                </a:tc>
              </a:tr>
              <a:tr h="229116">
                <a:tc>
                  <a:txBody>
                    <a:bodyPr/>
                    <a:lstStyle/>
                    <a:p>
                      <a:pPr>
                        <a:lnSpc>
                          <a:spcPct val="115000"/>
                        </a:lnSpc>
                        <a:spcAft>
                          <a:spcPts val="0"/>
                        </a:spcAft>
                      </a:pPr>
                      <a:r>
                        <a:rPr lang="en-AU" sz="1050" smtClean="0">
                          <a:effectLst/>
                        </a:rPr>
                        <a:t>Mirvac</a:t>
                      </a:r>
                      <a:endParaRPr lang="en-AU" sz="1100" dirty="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2016 (Published)</a:t>
                      </a:r>
                      <a:endParaRPr lang="en-AU" sz="1100">
                        <a:effectLst/>
                        <a:latin typeface="Calibri"/>
                        <a:ea typeface="Calibri"/>
                        <a:cs typeface="Times New Roman"/>
                      </a:endParaRPr>
                    </a:p>
                  </a:txBody>
                  <a:tcPr marL="0" marR="0" marT="0" marB="0" anchor="ctr"/>
                </a:tc>
              </a:tr>
              <a:tr h="229116">
                <a:tc>
                  <a:txBody>
                    <a:bodyPr/>
                    <a:lstStyle/>
                    <a:p>
                      <a:pPr>
                        <a:lnSpc>
                          <a:spcPct val="115000"/>
                        </a:lnSpc>
                        <a:spcAft>
                          <a:spcPts val="0"/>
                        </a:spcAft>
                      </a:pPr>
                      <a:r>
                        <a:rPr lang="en-AU" sz="1050" smtClean="0">
                          <a:effectLst/>
                        </a:rPr>
                        <a:t>MYOB Group Limited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31 December 2016</a:t>
                      </a:r>
                      <a:endParaRPr lang="en-AU" sz="1100">
                        <a:effectLst/>
                        <a:latin typeface="Calibri"/>
                        <a:ea typeface="Calibri"/>
                        <a:cs typeface="Times New Roman"/>
                      </a:endParaRPr>
                    </a:p>
                  </a:txBody>
                  <a:tcPr marL="0" marR="0" marT="0" marB="0" anchor="ctr"/>
                </a:tc>
              </a:tr>
              <a:tr h="229116">
                <a:tc>
                  <a:txBody>
                    <a:bodyPr/>
                    <a:lstStyle/>
                    <a:p>
                      <a:pPr>
                        <a:lnSpc>
                          <a:spcPct val="115000"/>
                        </a:lnSpc>
                        <a:spcAft>
                          <a:spcPts val="0"/>
                        </a:spcAft>
                      </a:pPr>
                      <a:r>
                        <a:rPr lang="en-AU" sz="1050" smtClean="0">
                          <a:effectLst/>
                        </a:rPr>
                        <a:t>NAB</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September 2016</a:t>
                      </a:r>
                      <a:endParaRPr lang="en-AU" sz="1100">
                        <a:effectLst/>
                        <a:latin typeface="Calibri"/>
                        <a:ea typeface="Calibri"/>
                        <a:cs typeface="Times New Roman"/>
                      </a:endParaRPr>
                    </a:p>
                  </a:txBody>
                  <a:tcPr marL="0" marR="0" marT="0" marB="0" anchor="ctr"/>
                </a:tc>
              </a:tr>
              <a:tr h="229116">
                <a:tc>
                  <a:txBody>
                    <a:bodyPr/>
                    <a:lstStyle/>
                    <a:p>
                      <a:pPr>
                        <a:lnSpc>
                          <a:spcPct val="115000"/>
                        </a:lnSpc>
                        <a:spcAft>
                          <a:spcPts val="0"/>
                        </a:spcAft>
                      </a:pPr>
                      <a:r>
                        <a:rPr lang="en-AU" sz="1050" smtClean="0">
                          <a:effectLst/>
                        </a:rPr>
                        <a:t>National Pharmacies</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2016</a:t>
                      </a:r>
                      <a:endParaRPr lang="en-AU" sz="1100">
                        <a:effectLst/>
                        <a:latin typeface="Calibri"/>
                        <a:ea typeface="Calibri"/>
                        <a:cs typeface="Times New Roman"/>
                      </a:endParaRPr>
                    </a:p>
                  </a:txBody>
                  <a:tcPr marL="0" marR="0" marT="0" marB="0" anchor="ctr"/>
                </a:tc>
              </a:tr>
              <a:tr h="229116">
                <a:tc>
                  <a:txBody>
                    <a:bodyPr/>
                    <a:lstStyle/>
                    <a:p>
                      <a:pPr>
                        <a:lnSpc>
                          <a:spcPct val="115000"/>
                        </a:lnSpc>
                        <a:spcAft>
                          <a:spcPts val="0"/>
                        </a:spcAft>
                      </a:pPr>
                      <a:r>
                        <a:rPr lang="en-AU" sz="1050" smtClean="0">
                          <a:effectLst/>
                        </a:rPr>
                        <a:t>Newcrest Mining Ltd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2016</a:t>
                      </a:r>
                      <a:endParaRPr lang="en-AU" sz="1100">
                        <a:effectLst/>
                        <a:latin typeface="Calibri"/>
                        <a:ea typeface="Calibri"/>
                        <a:cs typeface="Times New Roman"/>
                      </a:endParaRPr>
                    </a:p>
                  </a:txBody>
                  <a:tcPr marL="0" marR="0" marT="0" marB="0" anchor="ctr"/>
                </a:tc>
              </a:tr>
              <a:tr h="229116">
                <a:tc>
                  <a:txBody>
                    <a:bodyPr/>
                    <a:lstStyle/>
                    <a:p>
                      <a:pPr>
                        <a:lnSpc>
                          <a:spcPct val="115000"/>
                        </a:lnSpc>
                        <a:spcAft>
                          <a:spcPts val="0"/>
                        </a:spcAft>
                      </a:pPr>
                      <a:r>
                        <a:rPr lang="en-AU" sz="1050" smtClean="0">
                          <a:effectLst/>
                        </a:rPr>
                        <a:t>Orica Limited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September 2016 (Published) </a:t>
                      </a:r>
                      <a:endParaRPr lang="en-AU" sz="1100">
                        <a:effectLst/>
                        <a:latin typeface="Calibri"/>
                        <a:ea typeface="Calibri"/>
                        <a:cs typeface="Times New Roman"/>
                      </a:endParaRPr>
                    </a:p>
                  </a:txBody>
                  <a:tcPr marL="0" marR="0" marT="0" marB="0" anchor="ctr"/>
                </a:tc>
              </a:tr>
              <a:tr h="229116">
                <a:tc>
                  <a:txBody>
                    <a:bodyPr/>
                    <a:lstStyle/>
                    <a:p>
                      <a:pPr>
                        <a:lnSpc>
                          <a:spcPct val="115000"/>
                        </a:lnSpc>
                        <a:spcAft>
                          <a:spcPts val="0"/>
                        </a:spcAft>
                      </a:pPr>
                      <a:r>
                        <a:rPr lang="en-AU" sz="1050" smtClean="0">
                          <a:effectLst/>
                        </a:rPr>
                        <a:t>Origin Energy Limited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2016</a:t>
                      </a:r>
                      <a:endParaRPr lang="en-AU" sz="1100">
                        <a:effectLst/>
                        <a:latin typeface="Calibri"/>
                        <a:ea typeface="Calibri"/>
                        <a:cs typeface="Times New Roman"/>
                      </a:endParaRPr>
                    </a:p>
                  </a:txBody>
                  <a:tcPr marL="0" marR="0" marT="0" marB="0" anchor="ctr"/>
                </a:tc>
              </a:tr>
              <a:tr h="229116">
                <a:tc>
                  <a:txBody>
                    <a:bodyPr/>
                    <a:lstStyle/>
                    <a:p>
                      <a:pPr>
                        <a:lnSpc>
                          <a:spcPct val="115000"/>
                        </a:lnSpc>
                        <a:spcAft>
                          <a:spcPts val="0"/>
                        </a:spcAft>
                      </a:pPr>
                      <a:r>
                        <a:rPr lang="en-AU" sz="1050" smtClean="0">
                          <a:effectLst/>
                        </a:rPr>
                        <a:t>Perpetual Limited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2016 (Published)</a:t>
                      </a:r>
                      <a:endParaRPr lang="en-AU" sz="1100">
                        <a:effectLst/>
                        <a:latin typeface="Calibri"/>
                        <a:ea typeface="Calibri"/>
                        <a:cs typeface="Times New Roman"/>
                      </a:endParaRPr>
                    </a:p>
                  </a:txBody>
                  <a:tcPr marL="0" marR="0" marT="0" marB="0" anchor="ctr"/>
                </a:tc>
              </a:tr>
              <a:tr h="229116">
                <a:tc>
                  <a:txBody>
                    <a:bodyPr/>
                    <a:lstStyle/>
                    <a:p>
                      <a:pPr>
                        <a:lnSpc>
                          <a:spcPct val="115000"/>
                        </a:lnSpc>
                        <a:spcAft>
                          <a:spcPts val="0"/>
                        </a:spcAft>
                      </a:pPr>
                      <a:r>
                        <a:rPr lang="en-AU" sz="1050" smtClean="0">
                          <a:effectLst/>
                        </a:rPr>
                        <a:t>PMP Limited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2016 (Published) </a:t>
                      </a:r>
                      <a:endParaRPr lang="en-AU" sz="1100">
                        <a:effectLst/>
                        <a:latin typeface="Calibri"/>
                        <a:ea typeface="Calibri"/>
                        <a:cs typeface="Times New Roman"/>
                      </a:endParaRPr>
                    </a:p>
                  </a:txBody>
                  <a:tcPr marL="0" marR="0" marT="0" marB="0" anchor="ctr"/>
                </a:tc>
              </a:tr>
              <a:tr h="229116">
                <a:tc>
                  <a:txBody>
                    <a:bodyPr/>
                    <a:lstStyle/>
                    <a:p>
                      <a:pPr>
                        <a:lnSpc>
                          <a:spcPct val="115000"/>
                        </a:lnSpc>
                        <a:spcAft>
                          <a:spcPts val="0"/>
                        </a:spcAft>
                      </a:pPr>
                      <a:r>
                        <a:rPr lang="en-AU" sz="1050" smtClean="0">
                          <a:effectLst/>
                        </a:rPr>
                        <a:t>Qantas Group</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2016 (Published)</a:t>
                      </a:r>
                      <a:endParaRPr lang="en-AU" sz="1100">
                        <a:effectLst/>
                        <a:latin typeface="Calibri"/>
                        <a:ea typeface="Calibri"/>
                        <a:cs typeface="Times New Roman"/>
                      </a:endParaRPr>
                    </a:p>
                  </a:txBody>
                  <a:tcPr marL="0" marR="0" marT="0" marB="0" anchor="ctr"/>
                </a:tc>
              </a:tr>
              <a:tr h="229116">
                <a:tc>
                  <a:txBody>
                    <a:bodyPr/>
                    <a:lstStyle/>
                    <a:p>
                      <a:pPr>
                        <a:lnSpc>
                          <a:spcPct val="115000"/>
                        </a:lnSpc>
                        <a:spcAft>
                          <a:spcPts val="0"/>
                        </a:spcAft>
                      </a:pPr>
                      <a:r>
                        <a:rPr lang="en-AU" sz="1050" smtClean="0">
                          <a:effectLst/>
                        </a:rPr>
                        <a:t>Rio Tinto</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31 December 2015 (Published)</a:t>
                      </a:r>
                      <a:endParaRPr lang="en-AU" sz="1100">
                        <a:effectLst/>
                        <a:latin typeface="Calibri"/>
                        <a:ea typeface="Calibri"/>
                        <a:cs typeface="Times New Roman"/>
                      </a:endParaRPr>
                    </a:p>
                  </a:txBody>
                  <a:tcPr marL="0" marR="0" marT="0" marB="0" anchor="ctr"/>
                </a:tc>
              </a:tr>
              <a:tr h="229116">
                <a:tc>
                  <a:txBody>
                    <a:bodyPr/>
                    <a:lstStyle/>
                    <a:p>
                      <a:pPr>
                        <a:lnSpc>
                          <a:spcPct val="115000"/>
                        </a:lnSpc>
                        <a:spcAft>
                          <a:spcPts val="0"/>
                        </a:spcAft>
                      </a:pPr>
                      <a:r>
                        <a:rPr lang="en-AU" sz="1050" smtClean="0">
                          <a:effectLst/>
                        </a:rPr>
                        <a:t>Sandvik Australia Holdings Pty Ltd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31 December 2016 </a:t>
                      </a:r>
                      <a:endParaRPr lang="en-AU" sz="1100">
                        <a:effectLst/>
                        <a:latin typeface="Calibri"/>
                        <a:ea typeface="Calibri"/>
                        <a:cs typeface="Times New Roman"/>
                      </a:endParaRPr>
                    </a:p>
                  </a:txBody>
                  <a:tcPr marL="0" marR="0" marT="0" marB="0" anchor="ctr"/>
                </a:tc>
              </a:tr>
              <a:tr h="229116">
                <a:tc>
                  <a:txBody>
                    <a:bodyPr/>
                    <a:lstStyle/>
                    <a:p>
                      <a:pPr>
                        <a:lnSpc>
                          <a:spcPct val="115000"/>
                        </a:lnSpc>
                        <a:spcAft>
                          <a:spcPts val="0"/>
                        </a:spcAft>
                      </a:pPr>
                      <a:r>
                        <a:rPr lang="en-AU" sz="1050" smtClean="0">
                          <a:effectLst/>
                        </a:rPr>
                        <a:t>SEEK Limited Group</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2016 (Published) </a:t>
                      </a:r>
                      <a:endParaRPr lang="en-AU" sz="1100">
                        <a:effectLst/>
                        <a:latin typeface="Calibri"/>
                        <a:ea typeface="Calibri"/>
                        <a:cs typeface="Times New Roman"/>
                      </a:endParaRPr>
                    </a:p>
                  </a:txBody>
                  <a:tcPr marL="0" marR="0" marT="0" marB="0" anchor="ctr"/>
                </a:tc>
              </a:tr>
              <a:tr h="229116">
                <a:tc>
                  <a:txBody>
                    <a:bodyPr/>
                    <a:lstStyle/>
                    <a:p>
                      <a:pPr>
                        <a:lnSpc>
                          <a:spcPct val="115000"/>
                        </a:lnSpc>
                        <a:spcAft>
                          <a:spcPts val="0"/>
                        </a:spcAft>
                      </a:pPr>
                      <a:r>
                        <a:rPr lang="en-AU" sz="1050" smtClean="0">
                          <a:effectLst/>
                        </a:rPr>
                        <a:t>Shell Australia Group</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31 December 2016</a:t>
                      </a:r>
                      <a:endParaRPr lang="en-AU" sz="1100">
                        <a:effectLst/>
                        <a:latin typeface="Calibri"/>
                        <a:ea typeface="Calibri"/>
                        <a:cs typeface="Times New Roman"/>
                      </a:endParaRPr>
                    </a:p>
                  </a:txBody>
                  <a:tcPr marL="0" marR="0" marT="0" marB="0" anchor="ctr"/>
                </a:tc>
              </a:tr>
              <a:tr h="229116">
                <a:tc>
                  <a:txBody>
                    <a:bodyPr/>
                    <a:lstStyle/>
                    <a:p>
                      <a:pPr>
                        <a:lnSpc>
                          <a:spcPct val="115000"/>
                        </a:lnSpc>
                        <a:spcAft>
                          <a:spcPts val="0"/>
                        </a:spcAft>
                      </a:pPr>
                      <a:r>
                        <a:rPr lang="en-AU" sz="1050" smtClean="0">
                          <a:effectLst/>
                        </a:rPr>
                        <a:t>South32</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2016 (Published)</a:t>
                      </a:r>
                      <a:endParaRPr lang="en-AU" sz="1100">
                        <a:effectLst/>
                        <a:latin typeface="Calibri"/>
                        <a:ea typeface="Calibri"/>
                        <a:cs typeface="Times New Roman"/>
                      </a:endParaRPr>
                    </a:p>
                  </a:txBody>
                  <a:tcPr marL="0" marR="0" marT="0" marB="0" anchor="ctr"/>
                </a:tc>
              </a:tr>
              <a:tr h="916466">
                <a:tc>
                  <a:txBody>
                    <a:bodyPr/>
                    <a:lstStyle/>
                    <a:p>
                      <a:pPr>
                        <a:lnSpc>
                          <a:spcPct val="115000"/>
                        </a:lnSpc>
                        <a:spcAft>
                          <a:spcPts val="0"/>
                        </a:spcAft>
                      </a:pPr>
                      <a:r>
                        <a:rPr lang="en-AU" sz="1050" dirty="0" smtClean="0">
                          <a:effectLst/>
                        </a:rPr>
                        <a:t>Stockland</a:t>
                      </a:r>
                      <a:endParaRPr lang="en-AU" sz="1100" dirty="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All key elements of the Code have been adopted with the exception of the tax contribution summary of corporate taxes paid. The summary of all corporate taxes paid will be implemented from the 2017 financial year onward.</a:t>
                      </a:r>
                      <a:endParaRPr lang="en-AU" sz="1100">
                        <a:effectLst/>
                        <a:latin typeface="Calibri"/>
                        <a:ea typeface="Calibri"/>
                        <a:cs typeface="Times New Roman"/>
                      </a:endParaRPr>
                    </a:p>
                  </a:txBody>
                  <a:tcPr marL="0" marR="0" marT="0" marB="0" anchor="ctr"/>
                </a:tc>
              </a:tr>
              <a:tr h="229116">
                <a:tc>
                  <a:txBody>
                    <a:bodyPr/>
                    <a:lstStyle/>
                    <a:p>
                      <a:pPr>
                        <a:lnSpc>
                          <a:spcPct val="115000"/>
                        </a:lnSpc>
                        <a:spcAft>
                          <a:spcPts val="0"/>
                        </a:spcAft>
                      </a:pPr>
                      <a:r>
                        <a:rPr lang="en-AU" sz="1050" smtClean="0">
                          <a:effectLst/>
                        </a:rPr>
                        <a:t>Suncorp Group Limited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2016</a:t>
                      </a:r>
                      <a:endParaRPr lang="en-AU" sz="1100">
                        <a:effectLst/>
                        <a:latin typeface="Calibri"/>
                        <a:ea typeface="Calibri"/>
                        <a:cs typeface="Times New Roman"/>
                      </a:endParaRPr>
                    </a:p>
                  </a:txBody>
                  <a:tcPr marL="0" marR="0" marT="0" marB="0" anchor="ctr"/>
                </a:tc>
              </a:tr>
              <a:tr h="229116">
                <a:tc>
                  <a:txBody>
                    <a:bodyPr/>
                    <a:lstStyle/>
                    <a:p>
                      <a:pPr>
                        <a:lnSpc>
                          <a:spcPct val="115000"/>
                        </a:lnSpc>
                        <a:spcAft>
                          <a:spcPts val="0"/>
                        </a:spcAft>
                      </a:pPr>
                      <a:r>
                        <a:rPr lang="en-AU" sz="1050" dirty="0" smtClean="0">
                          <a:effectLst/>
                        </a:rPr>
                        <a:t>Sydney Airport Limited</a:t>
                      </a:r>
                      <a:endParaRPr lang="en-AU" sz="1100" dirty="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dirty="0">
                          <a:effectLst/>
                        </a:rPr>
                        <a:t>31 December 2016</a:t>
                      </a:r>
                      <a:endParaRPr lang="en-AU" sz="1100" dirty="0">
                        <a:effectLst/>
                        <a:latin typeface="Calibri"/>
                        <a:ea typeface="Calibri"/>
                        <a:cs typeface="Times New Roman"/>
                      </a:endParaRPr>
                    </a:p>
                  </a:txBody>
                  <a:tcPr marL="0" marR="0" marT="0" marB="0" anchor="ctr"/>
                </a:tc>
              </a:tr>
            </a:tbl>
          </a:graphicData>
        </a:graphic>
      </p:graphicFrame>
      <p:sp>
        <p:nvSpPr>
          <p:cNvPr id="5" name="Slide Number Placeholder 3"/>
          <p:cNvSpPr>
            <a:spLocks noGrp="1"/>
          </p:cNvSpPr>
          <p:nvPr>
            <p:ph type="sldNum" sz="quarter" idx="12"/>
          </p:nvPr>
        </p:nvSpPr>
        <p:spPr>
          <a:xfrm>
            <a:off x="6553200" y="6356350"/>
            <a:ext cx="2133600" cy="365125"/>
          </a:xfrm>
        </p:spPr>
        <p:txBody>
          <a:bodyPr/>
          <a:lstStyle/>
          <a:p>
            <a:fld id="{7496895E-76E2-42F6-A806-3DF77F490EFD}" type="slidenum">
              <a:rPr lang="en-AU" smtClean="0">
                <a:solidFill>
                  <a:prstClr val="black">
                    <a:tint val="75000"/>
                  </a:prstClr>
                </a:solidFill>
              </a:rPr>
              <a:pPr/>
              <a:t>16</a:t>
            </a:fld>
            <a:endParaRPr lang="en-AU" dirty="0">
              <a:solidFill>
                <a:prstClr val="black">
                  <a:tint val="75000"/>
                </a:prstClr>
              </a:solidFill>
            </a:endParaRPr>
          </a:p>
        </p:txBody>
      </p:sp>
    </p:spTree>
    <p:extLst>
      <p:ext uri="{BB962C8B-B14F-4D97-AF65-F5344CB8AC3E}">
        <p14:creationId xmlns:p14="http://schemas.microsoft.com/office/powerpoint/2010/main" val="475498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Catalogue of signatories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0560626"/>
              </p:ext>
            </p:extLst>
          </p:nvPr>
        </p:nvGraphicFramePr>
        <p:xfrm>
          <a:off x="457200" y="1268754"/>
          <a:ext cx="8229600" cy="4118115"/>
        </p:xfrm>
        <a:graphic>
          <a:graphicData uri="http://schemas.openxmlformats.org/drawingml/2006/table">
            <a:tbl>
              <a:tblPr firstRow="1" firstCol="1" bandRow="1">
                <a:tableStyleId>{5C22544A-7EE6-4342-B048-85BDC9FD1C3A}</a:tableStyleId>
              </a:tblPr>
              <a:tblGrid>
                <a:gridCol w="4114800"/>
                <a:gridCol w="4114800"/>
              </a:tblGrid>
              <a:tr h="240479">
                <a:tc>
                  <a:txBody>
                    <a:bodyPr/>
                    <a:lstStyle/>
                    <a:p>
                      <a:pPr>
                        <a:lnSpc>
                          <a:spcPct val="115000"/>
                        </a:lnSpc>
                        <a:spcAft>
                          <a:spcPts val="1500"/>
                        </a:spcAft>
                      </a:pPr>
                      <a:r>
                        <a:rPr lang="en-AU" sz="1050" dirty="0">
                          <a:effectLst/>
                        </a:rPr>
                        <a:t>Organisation</a:t>
                      </a:r>
                      <a:endParaRPr lang="en-AU" sz="1100" dirty="0">
                        <a:effectLst/>
                        <a:latin typeface="Calibri"/>
                        <a:ea typeface="Calibri"/>
                        <a:cs typeface="Times New Roman"/>
                      </a:endParaRPr>
                    </a:p>
                  </a:txBody>
                  <a:tcPr marL="0" marR="0" marT="0" marB="0" anchor="ctr"/>
                </a:tc>
                <a:tc>
                  <a:txBody>
                    <a:bodyPr/>
                    <a:lstStyle/>
                    <a:p>
                      <a:pPr>
                        <a:lnSpc>
                          <a:spcPct val="115000"/>
                        </a:lnSpc>
                        <a:spcAft>
                          <a:spcPts val="1500"/>
                        </a:spcAft>
                      </a:pPr>
                      <a:r>
                        <a:rPr lang="en-AU" sz="1050" dirty="0">
                          <a:effectLst/>
                        </a:rPr>
                        <a:t>Financial Year ending for Tax Transparency Report</a:t>
                      </a:r>
                      <a:endParaRPr lang="en-AU" sz="1100" dirty="0">
                        <a:effectLst/>
                        <a:latin typeface="Calibri"/>
                        <a:ea typeface="Calibri"/>
                        <a:cs typeface="Times New Roman"/>
                      </a:endParaRPr>
                    </a:p>
                  </a:txBody>
                  <a:tcPr marL="0" marR="0" marT="0" marB="0" anchor="ctr"/>
                </a:tc>
              </a:tr>
              <a:tr h="240479">
                <a:tc>
                  <a:txBody>
                    <a:bodyPr/>
                    <a:lstStyle/>
                    <a:p>
                      <a:pPr>
                        <a:lnSpc>
                          <a:spcPct val="115000"/>
                        </a:lnSpc>
                        <a:spcAft>
                          <a:spcPts val="0"/>
                        </a:spcAft>
                      </a:pPr>
                      <a:r>
                        <a:rPr lang="en-AU" sz="1050" dirty="0" err="1">
                          <a:effectLst/>
                        </a:rPr>
                        <a:t>Tabcorp</a:t>
                      </a:r>
                      <a:r>
                        <a:rPr lang="en-AU" sz="1050" dirty="0">
                          <a:effectLst/>
                        </a:rPr>
                        <a:t> Holdings Ltd</a:t>
                      </a:r>
                      <a:endParaRPr lang="en-AU" sz="1100" dirty="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2016 (Published) </a:t>
                      </a:r>
                      <a:endParaRPr lang="en-AU" sz="1100">
                        <a:effectLst/>
                        <a:latin typeface="Calibri"/>
                        <a:ea typeface="Calibri"/>
                        <a:cs typeface="Times New Roman"/>
                      </a:endParaRPr>
                    </a:p>
                  </a:txBody>
                  <a:tcPr marL="0" marR="0" marT="0" marB="0" anchor="ctr"/>
                </a:tc>
              </a:tr>
              <a:tr h="495944">
                <a:tc>
                  <a:txBody>
                    <a:bodyPr/>
                    <a:lstStyle/>
                    <a:p>
                      <a:pPr>
                        <a:lnSpc>
                          <a:spcPct val="115000"/>
                        </a:lnSpc>
                        <a:spcAft>
                          <a:spcPts val="0"/>
                        </a:spcAft>
                      </a:pPr>
                      <a:r>
                        <a:rPr lang="en-AU" sz="1050">
                          <a:effectLst/>
                        </a:rPr>
                        <a:t>Telstra</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Progressive implementation starting FYE 30 June 2016 – fully compliant FYE 30 June 2017 </a:t>
                      </a:r>
                      <a:endParaRPr lang="en-AU" sz="1100">
                        <a:effectLst/>
                        <a:latin typeface="Calibri"/>
                        <a:ea typeface="Calibri"/>
                        <a:cs typeface="Times New Roman"/>
                      </a:endParaRPr>
                    </a:p>
                  </a:txBody>
                  <a:tcPr marL="0" marR="0" marT="0" marB="0" anchor="ctr"/>
                </a:tc>
              </a:tr>
              <a:tr h="240479">
                <a:tc>
                  <a:txBody>
                    <a:bodyPr/>
                    <a:lstStyle/>
                    <a:p>
                      <a:pPr>
                        <a:lnSpc>
                          <a:spcPct val="115000"/>
                        </a:lnSpc>
                        <a:spcAft>
                          <a:spcPts val="0"/>
                        </a:spcAft>
                      </a:pPr>
                      <a:r>
                        <a:rPr lang="en-AU" sz="1050">
                          <a:effectLst/>
                        </a:rPr>
                        <a:t>The Boston Consulting Group Pty Ltd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31 December 2016</a:t>
                      </a:r>
                      <a:endParaRPr lang="en-AU" sz="1100">
                        <a:effectLst/>
                        <a:latin typeface="Calibri"/>
                        <a:ea typeface="Calibri"/>
                        <a:cs typeface="Times New Roman"/>
                      </a:endParaRPr>
                    </a:p>
                  </a:txBody>
                  <a:tcPr marL="0" marR="0" marT="0" marB="0" anchor="ctr"/>
                </a:tc>
              </a:tr>
              <a:tr h="495944">
                <a:tc>
                  <a:txBody>
                    <a:bodyPr/>
                    <a:lstStyle/>
                    <a:p>
                      <a:pPr>
                        <a:lnSpc>
                          <a:spcPct val="115000"/>
                        </a:lnSpc>
                        <a:spcAft>
                          <a:spcPts val="0"/>
                        </a:spcAft>
                      </a:pPr>
                      <a:r>
                        <a:rPr lang="en-AU" sz="1050">
                          <a:effectLst/>
                        </a:rPr>
                        <a:t>The GPT Group</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Progressive implementation, Tax Transparency Report for FYE 31 December 2016 and fully compliant by 30 June 2017</a:t>
                      </a:r>
                      <a:endParaRPr lang="en-AU" sz="1100">
                        <a:effectLst/>
                        <a:latin typeface="Calibri"/>
                        <a:ea typeface="Calibri"/>
                        <a:cs typeface="Times New Roman"/>
                      </a:endParaRPr>
                    </a:p>
                  </a:txBody>
                  <a:tcPr marL="0" marR="0" marT="0" marB="0" anchor="ctr"/>
                </a:tc>
              </a:tr>
              <a:tr h="240479">
                <a:tc>
                  <a:txBody>
                    <a:bodyPr/>
                    <a:lstStyle/>
                    <a:p>
                      <a:pPr>
                        <a:lnSpc>
                          <a:spcPct val="115000"/>
                        </a:lnSpc>
                        <a:spcAft>
                          <a:spcPts val="0"/>
                        </a:spcAft>
                      </a:pPr>
                      <a:r>
                        <a:rPr lang="en-AU" sz="1050">
                          <a:effectLst/>
                        </a:rPr>
                        <a:t>Transurban Limited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2016</a:t>
                      </a:r>
                      <a:endParaRPr lang="en-AU" sz="1100">
                        <a:effectLst/>
                        <a:latin typeface="Calibri"/>
                        <a:ea typeface="Calibri"/>
                        <a:cs typeface="Times New Roman"/>
                      </a:endParaRPr>
                    </a:p>
                  </a:txBody>
                  <a:tcPr marL="0" marR="0" marT="0" marB="0" anchor="ctr"/>
                </a:tc>
              </a:tr>
              <a:tr h="240479">
                <a:tc>
                  <a:txBody>
                    <a:bodyPr/>
                    <a:lstStyle/>
                    <a:p>
                      <a:pPr>
                        <a:lnSpc>
                          <a:spcPct val="115000"/>
                        </a:lnSpc>
                        <a:spcAft>
                          <a:spcPts val="0"/>
                        </a:spcAft>
                      </a:pPr>
                      <a:r>
                        <a:rPr lang="en-AU" sz="1050">
                          <a:effectLst/>
                        </a:rPr>
                        <a:t>Treasury Wines Estate Limited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2016</a:t>
                      </a:r>
                      <a:endParaRPr lang="en-AU" sz="1100">
                        <a:effectLst/>
                        <a:latin typeface="Calibri"/>
                        <a:ea typeface="Calibri"/>
                        <a:cs typeface="Times New Roman"/>
                      </a:endParaRPr>
                    </a:p>
                  </a:txBody>
                  <a:tcPr marL="0" marR="0" marT="0" marB="0" anchor="ctr"/>
                </a:tc>
              </a:tr>
              <a:tr h="240479">
                <a:tc>
                  <a:txBody>
                    <a:bodyPr/>
                    <a:lstStyle/>
                    <a:p>
                      <a:pPr>
                        <a:lnSpc>
                          <a:spcPct val="115000"/>
                        </a:lnSpc>
                        <a:spcAft>
                          <a:spcPts val="0"/>
                        </a:spcAft>
                      </a:pPr>
                      <a:r>
                        <a:rPr lang="en-AU" sz="1050">
                          <a:effectLst/>
                        </a:rPr>
                        <a:t>Vicinity Centres</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2016 (Published) </a:t>
                      </a:r>
                      <a:endParaRPr lang="en-AU" sz="1100">
                        <a:effectLst/>
                        <a:latin typeface="Calibri"/>
                        <a:ea typeface="Calibri"/>
                        <a:cs typeface="Times New Roman"/>
                      </a:endParaRPr>
                    </a:p>
                  </a:txBody>
                  <a:tcPr marL="0" marR="0" marT="0" marB="0" anchor="ctr"/>
                </a:tc>
              </a:tr>
              <a:tr h="240479">
                <a:tc>
                  <a:txBody>
                    <a:bodyPr/>
                    <a:lstStyle/>
                    <a:p>
                      <a:pPr>
                        <a:lnSpc>
                          <a:spcPct val="115000"/>
                        </a:lnSpc>
                        <a:spcAft>
                          <a:spcPts val="0"/>
                        </a:spcAft>
                      </a:pPr>
                      <a:r>
                        <a:rPr lang="en-AU" sz="1050">
                          <a:effectLst/>
                        </a:rPr>
                        <a:t>Viva Energy Holding Pty Ltd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31 December 2016</a:t>
                      </a:r>
                      <a:endParaRPr lang="en-AU" sz="1100">
                        <a:effectLst/>
                        <a:latin typeface="Calibri"/>
                        <a:ea typeface="Calibri"/>
                        <a:cs typeface="Times New Roman"/>
                      </a:endParaRPr>
                    </a:p>
                  </a:txBody>
                  <a:tcPr marL="0" marR="0" marT="0" marB="0" anchor="ctr"/>
                </a:tc>
              </a:tr>
              <a:tr h="240479">
                <a:tc>
                  <a:txBody>
                    <a:bodyPr/>
                    <a:lstStyle/>
                    <a:p>
                      <a:pPr>
                        <a:lnSpc>
                          <a:spcPct val="115000"/>
                        </a:lnSpc>
                        <a:spcAft>
                          <a:spcPts val="0"/>
                        </a:spcAft>
                      </a:pPr>
                      <a:r>
                        <a:rPr lang="en-AU" sz="1050">
                          <a:effectLst/>
                        </a:rPr>
                        <a:t>Vodafone Hutchison Australia Pty Limited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31 December 2016</a:t>
                      </a:r>
                      <a:endParaRPr lang="en-AU" sz="1100">
                        <a:effectLst/>
                        <a:latin typeface="Calibri"/>
                        <a:ea typeface="Calibri"/>
                        <a:cs typeface="Times New Roman"/>
                      </a:endParaRPr>
                    </a:p>
                  </a:txBody>
                  <a:tcPr marL="0" marR="0" marT="0" marB="0" anchor="ctr"/>
                </a:tc>
              </a:tr>
              <a:tr h="240479">
                <a:tc>
                  <a:txBody>
                    <a:bodyPr/>
                    <a:lstStyle/>
                    <a:p>
                      <a:pPr>
                        <a:lnSpc>
                          <a:spcPct val="115000"/>
                        </a:lnSpc>
                        <a:spcAft>
                          <a:spcPts val="0"/>
                        </a:spcAft>
                      </a:pPr>
                      <a:r>
                        <a:rPr lang="en-AU" sz="1050">
                          <a:effectLst/>
                        </a:rPr>
                        <a:t>Wesfarmers Limited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2016 (Published) </a:t>
                      </a:r>
                      <a:endParaRPr lang="en-AU" sz="1100">
                        <a:effectLst/>
                        <a:latin typeface="Calibri"/>
                        <a:ea typeface="Calibri"/>
                        <a:cs typeface="Times New Roman"/>
                      </a:endParaRPr>
                    </a:p>
                  </a:txBody>
                  <a:tcPr marL="0" marR="0" marT="0" marB="0" anchor="ctr"/>
                </a:tc>
              </a:tr>
              <a:tr h="240479">
                <a:tc>
                  <a:txBody>
                    <a:bodyPr/>
                    <a:lstStyle/>
                    <a:p>
                      <a:pPr>
                        <a:lnSpc>
                          <a:spcPct val="115000"/>
                        </a:lnSpc>
                        <a:spcAft>
                          <a:spcPts val="0"/>
                        </a:spcAft>
                      </a:pPr>
                      <a:r>
                        <a:rPr lang="en-AU" sz="1050">
                          <a:effectLst/>
                        </a:rPr>
                        <a:t>Westpac</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September 2016 (Published) </a:t>
                      </a:r>
                      <a:endParaRPr lang="en-AU" sz="1100">
                        <a:effectLst/>
                        <a:latin typeface="Calibri"/>
                        <a:ea typeface="Calibri"/>
                        <a:cs typeface="Times New Roman"/>
                      </a:endParaRPr>
                    </a:p>
                  </a:txBody>
                  <a:tcPr marL="0" marR="0" marT="0" marB="0" anchor="ctr"/>
                </a:tc>
              </a:tr>
              <a:tr h="240479">
                <a:tc>
                  <a:txBody>
                    <a:bodyPr/>
                    <a:lstStyle/>
                    <a:p>
                      <a:pPr>
                        <a:lnSpc>
                          <a:spcPct val="115000"/>
                        </a:lnSpc>
                        <a:spcAft>
                          <a:spcPts val="0"/>
                        </a:spcAft>
                      </a:pPr>
                      <a:r>
                        <a:rPr lang="en-AU" sz="1050">
                          <a:effectLst/>
                        </a:rPr>
                        <a:t>Woodside Petroleum Limited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31 December 2016</a:t>
                      </a:r>
                      <a:endParaRPr lang="en-AU" sz="1100">
                        <a:effectLst/>
                        <a:latin typeface="Calibri"/>
                        <a:ea typeface="Calibri"/>
                        <a:cs typeface="Times New Roman"/>
                      </a:endParaRPr>
                    </a:p>
                  </a:txBody>
                  <a:tcPr marL="0" marR="0" marT="0" marB="0" anchor="ctr"/>
                </a:tc>
              </a:tr>
              <a:tr h="240479">
                <a:tc>
                  <a:txBody>
                    <a:bodyPr/>
                    <a:lstStyle/>
                    <a:p>
                      <a:pPr>
                        <a:lnSpc>
                          <a:spcPct val="115000"/>
                        </a:lnSpc>
                        <a:spcAft>
                          <a:spcPts val="0"/>
                        </a:spcAft>
                      </a:pPr>
                      <a:r>
                        <a:rPr lang="en-AU" sz="1050">
                          <a:effectLst/>
                        </a:rPr>
                        <a:t>Woolworths Limited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a:effectLst/>
                        </a:rPr>
                        <a:t>30 June 2017</a:t>
                      </a:r>
                      <a:endParaRPr lang="en-AU" sz="1100">
                        <a:effectLst/>
                        <a:latin typeface="Calibri"/>
                        <a:ea typeface="Calibri"/>
                        <a:cs typeface="Times New Roman"/>
                      </a:endParaRPr>
                    </a:p>
                  </a:txBody>
                  <a:tcPr marL="0" marR="0" marT="0" marB="0" anchor="ctr"/>
                </a:tc>
              </a:tr>
              <a:tr h="240479">
                <a:tc>
                  <a:txBody>
                    <a:bodyPr/>
                    <a:lstStyle/>
                    <a:p>
                      <a:pPr>
                        <a:lnSpc>
                          <a:spcPct val="115000"/>
                        </a:lnSpc>
                        <a:spcAft>
                          <a:spcPts val="0"/>
                        </a:spcAft>
                      </a:pPr>
                      <a:r>
                        <a:rPr lang="en-AU" sz="1050">
                          <a:effectLst/>
                        </a:rPr>
                        <a:t>WSP Australia Holdings Pty Ltd</a:t>
                      </a:r>
                      <a:endParaRPr lang="en-AU" sz="1100">
                        <a:effectLst/>
                        <a:latin typeface="Calibri"/>
                        <a:ea typeface="Calibri"/>
                        <a:cs typeface="Times New Roman"/>
                      </a:endParaRPr>
                    </a:p>
                  </a:txBody>
                  <a:tcPr marL="0" marR="0" marT="0" marB="0" anchor="ctr"/>
                </a:tc>
                <a:tc>
                  <a:txBody>
                    <a:bodyPr/>
                    <a:lstStyle/>
                    <a:p>
                      <a:pPr>
                        <a:lnSpc>
                          <a:spcPct val="115000"/>
                        </a:lnSpc>
                        <a:spcAft>
                          <a:spcPts val="750"/>
                        </a:spcAft>
                      </a:pPr>
                      <a:r>
                        <a:rPr lang="en-AU" sz="1050" dirty="0">
                          <a:effectLst/>
                        </a:rPr>
                        <a:t>31 December 2016 </a:t>
                      </a:r>
                      <a:endParaRPr lang="en-AU" sz="1100" dirty="0">
                        <a:effectLst/>
                        <a:latin typeface="Calibri"/>
                        <a:ea typeface="Calibri"/>
                        <a:cs typeface="Times New Roman"/>
                      </a:endParaRPr>
                    </a:p>
                  </a:txBody>
                  <a:tcPr marL="0" marR="0" marT="0" marB="0" anchor="ctr"/>
                </a:tc>
              </a:tr>
            </a:tbl>
          </a:graphicData>
        </a:graphic>
      </p:graphicFrame>
      <p:sp>
        <p:nvSpPr>
          <p:cNvPr id="5" name="Slide Number Placeholder 3"/>
          <p:cNvSpPr>
            <a:spLocks noGrp="1"/>
          </p:cNvSpPr>
          <p:nvPr>
            <p:ph type="sldNum" sz="quarter" idx="12"/>
          </p:nvPr>
        </p:nvSpPr>
        <p:spPr>
          <a:xfrm>
            <a:off x="6553200" y="6356350"/>
            <a:ext cx="2133600" cy="365125"/>
          </a:xfrm>
        </p:spPr>
        <p:txBody>
          <a:bodyPr/>
          <a:lstStyle/>
          <a:p>
            <a:fld id="{7496895E-76E2-42F6-A806-3DF77F490EFD}" type="slidenum">
              <a:rPr lang="en-AU" smtClean="0">
                <a:solidFill>
                  <a:prstClr val="black">
                    <a:tint val="75000"/>
                  </a:prstClr>
                </a:solidFill>
              </a:rPr>
              <a:pPr/>
              <a:t>17</a:t>
            </a:fld>
            <a:endParaRPr lang="en-AU" dirty="0">
              <a:solidFill>
                <a:prstClr val="black">
                  <a:tint val="75000"/>
                </a:prstClr>
              </a:solidFill>
            </a:endParaRPr>
          </a:p>
        </p:txBody>
      </p:sp>
    </p:spTree>
    <p:extLst>
      <p:ext uri="{BB962C8B-B14F-4D97-AF65-F5344CB8AC3E}">
        <p14:creationId xmlns:p14="http://schemas.microsoft.com/office/powerpoint/2010/main" val="2123185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AU" dirty="0" smtClean="0"/>
              <a:t>Voluntary tax transparency code Register</a:t>
            </a:r>
            <a:endParaRPr lang="en-AU" dirty="0"/>
          </a:p>
        </p:txBody>
      </p:sp>
      <p:sp>
        <p:nvSpPr>
          <p:cNvPr id="4" name="Slide Number Placeholder 3"/>
          <p:cNvSpPr>
            <a:spLocks noGrp="1"/>
          </p:cNvSpPr>
          <p:nvPr>
            <p:ph type="sldNum" sz="quarter" idx="12"/>
          </p:nvPr>
        </p:nvSpPr>
        <p:spPr/>
        <p:txBody>
          <a:bodyPr/>
          <a:lstStyle/>
          <a:p>
            <a:fld id="{7496895E-76E2-42F6-A806-3DF77F490EFD}" type="slidenum">
              <a:rPr lang="en-AU" smtClean="0">
                <a:solidFill>
                  <a:prstClr val="black">
                    <a:tint val="75000"/>
                  </a:prstClr>
                </a:solidFill>
              </a:rPr>
              <a:pPr/>
              <a:t>18</a:t>
            </a:fld>
            <a:endParaRPr lang="en-AU" dirty="0">
              <a:solidFill>
                <a:prstClr val="black">
                  <a:tint val="75000"/>
                </a:prstClr>
              </a:solidFill>
            </a:endParaRPr>
          </a:p>
        </p:txBody>
      </p:sp>
      <p:sp>
        <p:nvSpPr>
          <p:cNvPr id="2" name="Content Placeholder 1"/>
          <p:cNvSpPr>
            <a:spLocks noGrp="1"/>
          </p:cNvSpPr>
          <p:nvPr>
            <p:ph idx="1"/>
          </p:nvPr>
        </p:nvSpPr>
        <p:spPr>
          <a:xfrm>
            <a:off x="4355976" y="1600200"/>
            <a:ext cx="4330824" cy="4525963"/>
          </a:xfrm>
        </p:spPr>
        <p:txBody>
          <a:bodyPr>
            <a:normAutofit fontScale="85000" lnSpcReduction="10000"/>
          </a:bodyPr>
          <a:lstStyle/>
          <a:p>
            <a:pPr algn="ctr"/>
            <a:r>
              <a:rPr lang="en-AU" dirty="0" smtClean="0"/>
              <a:t>To </a:t>
            </a:r>
            <a:r>
              <a:rPr lang="en-AU" dirty="0"/>
              <a:t>indicate your organisation’s intention to adopt the Code, </a:t>
            </a:r>
            <a:r>
              <a:rPr lang="en-AU" dirty="0" smtClean="0"/>
              <a:t>simply </a:t>
            </a:r>
            <a:r>
              <a:rPr lang="en-AU" dirty="0"/>
              <a:t>contact the </a:t>
            </a:r>
            <a:r>
              <a:rPr lang="en-AU" dirty="0" smtClean="0"/>
              <a:t>Board at </a:t>
            </a:r>
            <a:r>
              <a:rPr lang="en-AU" b="1" dirty="0" smtClean="0"/>
              <a:t>taxboard@treasury.gov.au</a:t>
            </a:r>
            <a:r>
              <a:rPr lang="en-AU" dirty="0" smtClean="0"/>
              <a:t> </a:t>
            </a:r>
          </a:p>
          <a:p>
            <a:pPr algn="ctr"/>
            <a:endParaRPr lang="en-AU" dirty="0" smtClean="0"/>
          </a:p>
          <a:p>
            <a:pPr algn="ctr"/>
            <a:r>
              <a:rPr lang="en-AU" dirty="0" smtClean="0"/>
              <a:t>Also tell us the </a:t>
            </a:r>
            <a:r>
              <a:rPr lang="en-AU" dirty="0"/>
              <a:t>financial year ending </a:t>
            </a:r>
            <a:r>
              <a:rPr lang="en-AU" dirty="0" smtClean="0"/>
              <a:t>from which you intend </a:t>
            </a:r>
            <a:r>
              <a:rPr lang="en-AU" dirty="0"/>
              <a:t>to </a:t>
            </a:r>
            <a:r>
              <a:rPr lang="en-AU" dirty="0" smtClean="0"/>
              <a:t>adopt the Code</a:t>
            </a:r>
            <a:endParaRPr lang="en-AU" i="1" dirty="0"/>
          </a:p>
        </p:txBody>
      </p:sp>
      <p:sp>
        <p:nvSpPr>
          <p:cNvPr id="6" name="Content Placeholder 1"/>
          <p:cNvSpPr txBox="1">
            <a:spLocks/>
          </p:cNvSpPr>
          <p:nvPr/>
        </p:nvSpPr>
        <p:spPr>
          <a:xfrm>
            <a:off x="0" y="1628800"/>
            <a:ext cx="433082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endParaRPr lang="en-AU" i="1" dirty="0"/>
          </a:p>
        </p:txBody>
      </p:sp>
      <p:sp>
        <p:nvSpPr>
          <p:cNvPr id="8" name="Content Placeholder 1"/>
          <p:cNvSpPr txBox="1">
            <a:spLocks/>
          </p:cNvSpPr>
          <p:nvPr/>
        </p:nvSpPr>
        <p:spPr>
          <a:xfrm>
            <a:off x="0" y="1752599"/>
            <a:ext cx="433082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endParaRPr lang="en-AU" i="1" dirty="0"/>
          </a:p>
        </p:txBody>
      </p:sp>
      <p:pic>
        <p:nvPicPr>
          <p:cNvPr id="1027" name="Picture 3" descr="C:\Users\cvh\AppData\Local\Microsoft\Windows\Temporary Internet Files\Content.IE5\5TSPQ6GP\POSVTI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132856"/>
            <a:ext cx="2592287"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57979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Other work of the Board</a:t>
            </a:r>
            <a:endParaRPr lang="en-AU" b="1"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473768220"/>
              </p:ext>
            </p:extLst>
          </p:nvPr>
        </p:nvGraphicFramePr>
        <p:xfrm>
          <a:off x="35496" y="1268760"/>
          <a:ext cx="8964488" cy="5589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6016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Overview</a:t>
            </a:r>
            <a:endParaRPr lang="en-AU" dirty="0"/>
          </a:p>
        </p:txBody>
      </p:sp>
      <p:sp>
        <p:nvSpPr>
          <p:cNvPr id="3" name="Content Placeholder 2"/>
          <p:cNvSpPr>
            <a:spLocks noGrp="1"/>
          </p:cNvSpPr>
          <p:nvPr>
            <p:ph idx="1"/>
          </p:nvPr>
        </p:nvSpPr>
        <p:spPr/>
        <p:txBody>
          <a:bodyPr>
            <a:normAutofit/>
          </a:bodyPr>
          <a:lstStyle/>
          <a:p>
            <a:pPr>
              <a:lnSpc>
                <a:spcPct val="115000"/>
              </a:lnSpc>
              <a:spcAft>
                <a:spcPts val="1000"/>
              </a:spcAft>
              <a:buFont typeface="+mj-lt"/>
              <a:buAutoNum type="arabicPeriod"/>
            </a:pPr>
            <a:r>
              <a:rPr lang="en-AU" dirty="0">
                <a:ea typeface="Calibri"/>
                <a:cs typeface="Times New Roman"/>
              </a:rPr>
              <a:t>The Board and its </a:t>
            </a:r>
            <a:r>
              <a:rPr lang="en-AU" dirty="0" smtClean="0">
                <a:ea typeface="Calibri"/>
                <a:cs typeface="Times New Roman"/>
              </a:rPr>
              <a:t>reinvention</a:t>
            </a:r>
          </a:p>
          <a:p>
            <a:pPr>
              <a:lnSpc>
                <a:spcPct val="115000"/>
              </a:lnSpc>
              <a:spcAft>
                <a:spcPts val="1000"/>
              </a:spcAft>
              <a:buFont typeface="+mj-lt"/>
              <a:buAutoNum type="arabicPeriod"/>
            </a:pPr>
            <a:r>
              <a:rPr lang="en-AU" dirty="0" smtClean="0">
                <a:ea typeface="Calibri"/>
                <a:cs typeface="Times New Roman"/>
              </a:rPr>
              <a:t>The </a:t>
            </a:r>
            <a:r>
              <a:rPr lang="en-AU" dirty="0">
                <a:ea typeface="Calibri"/>
                <a:cs typeface="Times New Roman"/>
              </a:rPr>
              <a:t>Board and the 2016-17 Budget</a:t>
            </a:r>
          </a:p>
          <a:p>
            <a:pPr>
              <a:lnSpc>
                <a:spcPct val="115000"/>
              </a:lnSpc>
              <a:spcAft>
                <a:spcPts val="1000"/>
              </a:spcAft>
              <a:buFont typeface="+mj-lt"/>
              <a:buAutoNum type="arabicPeriod"/>
            </a:pPr>
            <a:r>
              <a:rPr lang="en-AU" dirty="0">
                <a:ea typeface="Calibri"/>
                <a:cs typeface="Times New Roman"/>
              </a:rPr>
              <a:t>Other </a:t>
            </a:r>
            <a:r>
              <a:rPr lang="en-AU" dirty="0" smtClean="0">
                <a:ea typeface="Calibri"/>
                <a:cs typeface="Times New Roman"/>
              </a:rPr>
              <a:t>work </a:t>
            </a:r>
            <a:r>
              <a:rPr lang="en-AU" dirty="0">
                <a:ea typeface="Calibri"/>
                <a:cs typeface="Times New Roman"/>
              </a:rPr>
              <a:t>of the Board</a:t>
            </a:r>
          </a:p>
          <a:p>
            <a:pPr>
              <a:lnSpc>
                <a:spcPct val="115000"/>
              </a:lnSpc>
              <a:spcAft>
                <a:spcPts val="1000"/>
              </a:spcAft>
              <a:buFont typeface="+mj-lt"/>
              <a:buAutoNum type="arabicPeriod"/>
            </a:pPr>
            <a:r>
              <a:rPr lang="en-AU" dirty="0">
                <a:ea typeface="Calibri"/>
                <a:cs typeface="Times New Roman"/>
              </a:rPr>
              <a:t>Tax system improvements; including Sounding Board</a:t>
            </a:r>
          </a:p>
        </p:txBody>
      </p:sp>
      <p:sp>
        <p:nvSpPr>
          <p:cNvPr id="5" name="Slide Number Placeholder 4"/>
          <p:cNvSpPr>
            <a:spLocks noGrp="1"/>
          </p:cNvSpPr>
          <p:nvPr>
            <p:ph type="sldNum" sz="quarter" idx="12"/>
          </p:nvPr>
        </p:nvSpPr>
        <p:spPr/>
        <p:txBody>
          <a:bodyPr/>
          <a:lstStyle/>
          <a:p>
            <a:fld id="{7496895E-76E2-42F6-A806-3DF77F490EFD}" type="slidenum">
              <a:rPr lang="en-AU" smtClean="0"/>
              <a:t>2</a:t>
            </a:fld>
            <a:endParaRPr lang="en-AU" dirty="0"/>
          </a:p>
        </p:txBody>
      </p:sp>
    </p:spTree>
    <p:extLst>
      <p:ext uri="{BB962C8B-B14F-4D97-AF65-F5344CB8AC3E}">
        <p14:creationId xmlns:p14="http://schemas.microsoft.com/office/powerpoint/2010/main" val="686232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Board’s current work program</a:t>
            </a:r>
            <a:endParaRPr lang="en-AU" dirty="0"/>
          </a:p>
        </p:txBody>
      </p:sp>
      <p:sp>
        <p:nvSpPr>
          <p:cNvPr id="4" name="Content Placeholder 3"/>
          <p:cNvSpPr>
            <a:spLocks noGrp="1"/>
          </p:cNvSpPr>
          <p:nvPr>
            <p:ph sz="half" idx="2"/>
          </p:nvPr>
        </p:nvSpPr>
        <p:spPr>
          <a:xfrm>
            <a:off x="627203" y="1628800"/>
            <a:ext cx="4038600" cy="4525963"/>
          </a:xfrm>
        </p:spPr>
        <p:txBody>
          <a:bodyPr>
            <a:normAutofit fontScale="85000" lnSpcReduction="10000"/>
          </a:bodyPr>
          <a:lstStyle/>
          <a:p>
            <a:r>
              <a:rPr lang="en-AU" dirty="0" smtClean="0"/>
              <a:t>2016-17 work program includes:</a:t>
            </a:r>
          </a:p>
          <a:p>
            <a:pPr lvl="1"/>
            <a:r>
              <a:rPr lang="en-AU" dirty="0"/>
              <a:t>Alignment of tax and accounting concepts</a:t>
            </a:r>
          </a:p>
          <a:p>
            <a:pPr lvl="1"/>
            <a:r>
              <a:rPr lang="en-AU" dirty="0" smtClean="0"/>
              <a:t>Asset </a:t>
            </a:r>
            <a:r>
              <a:rPr lang="en-AU" dirty="0"/>
              <a:t>merger roll-over </a:t>
            </a:r>
            <a:r>
              <a:rPr lang="en-AU" dirty="0" smtClean="0"/>
              <a:t>relief</a:t>
            </a:r>
            <a:endParaRPr lang="en-AU" dirty="0"/>
          </a:p>
          <a:p>
            <a:pPr lvl="1"/>
            <a:r>
              <a:rPr lang="en-AU" dirty="0" smtClean="0"/>
              <a:t>Residency </a:t>
            </a:r>
            <a:r>
              <a:rPr lang="en-AU" dirty="0"/>
              <a:t>tests for High Wealth </a:t>
            </a:r>
            <a:r>
              <a:rPr lang="en-AU" dirty="0" smtClean="0"/>
              <a:t>Individuals</a:t>
            </a:r>
            <a:endParaRPr lang="en-AU" dirty="0"/>
          </a:p>
          <a:p>
            <a:pPr lvl="1"/>
            <a:r>
              <a:rPr lang="en-AU" strike="sngStrike" dirty="0" smtClean="0"/>
              <a:t>Review </a:t>
            </a:r>
            <a:r>
              <a:rPr lang="en-AU" strike="sngStrike" dirty="0"/>
              <a:t>of the shadow economy</a:t>
            </a:r>
          </a:p>
          <a:p>
            <a:pPr lvl="1"/>
            <a:r>
              <a:rPr lang="en-AU" dirty="0"/>
              <a:t>Targeted trust simplification</a:t>
            </a:r>
          </a:p>
          <a:p>
            <a:pPr lvl="1"/>
            <a:r>
              <a:rPr lang="en-AU" dirty="0" smtClean="0"/>
              <a:t>Tax </a:t>
            </a:r>
            <a:r>
              <a:rPr lang="en-AU" dirty="0"/>
              <a:t>and the sharing </a:t>
            </a:r>
            <a:r>
              <a:rPr lang="en-AU" dirty="0" smtClean="0"/>
              <a:t>economy</a:t>
            </a:r>
            <a:endParaRPr lang="en-AU" dirty="0"/>
          </a:p>
          <a:p>
            <a:pPr lvl="1"/>
            <a:r>
              <a:rPr lang="en-AU" dirty="0" smtClean="0"/>
              <a:t>The </a:t>
            </a:r>
            <a:r>
              <a:rPr lang="en-AU" dirty="0"/>
              <a:t>consistency of core concepts applied under State and Federal tax </a:t>
            </a:r>
            <a:r>
              <a:rPr lang="en-AU" dirty="0" smtClean="0"/>
              <a:t>laws</a:t>
            </a:r>
            <a:endParaRPr lang="en-AU" dirty="0"/>
          </a:p>
          <a:p>
            <a:pPr lvl="1"/>
            <a:endParaRPr lang="en-AU" dirty="0" smtClean="0"/>
          </a:p>
        </p:txBody>
      </p:sp>
      <p:sp>
        <p:nvSpPr>
          <p:cNvPr id="5" name="AutoShape 4" descr="Image result for forward looking"/>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060848"/>
            <a:ext cx="4627240" cy="2847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1185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132856"/>
            <a:ext cx="8229600" cy="1143000"/>
          </a:xfrm>
        </p:spPr>
        <p:txBody>
          <a:bodyPr>
            <a:normAutofit fontScale="90000"/>
          </a:bodyPr>
          <a:lstStyle/>
          <a:p>
            <a:r>
              <a:rPr lang="en-AU" dirty="0" smtClean="0">
                <a:latin typeface="Arial Black" panose="020B0A04020102020204" pitchFamily="34" charset="0"/>
                <a:cs typeface="Times New Roman"/>
              </a:rPr>
              <a:t>Tax </a:t>
            </a:r>
            <a:r>
              <a:rPr lang="en-AU" dirty="0">
                <a:latin typeface="Arial Black" panose="020B0A04020102020204" pitchFamily="34" charset="0"/>
                <a:cs typeface="Times New Roman"/>
              </a:rPr>
              <a:t>system </a:t>
            </a:r>
            <a:r>
              <a:rPr lang="en-AU" dirty="0" smtClean="0">
                <a:latin typeface="Arial Black" panose="020B0A04020102020204" pitchFamily="34" charset="0"/>
                <a:cs typeface="Times New Roman"/>
              </a:rPr>
              <a:t>improvement; including Sounding Board</a:t>
            </a:r>
            <a:endParaRPr lang="en-AU" dirty="0">
              <a:latin typeface="Arial Black" panose="020B0A04020102020204" pitchFamily="34" charset="0"/>
            </a:endParaRPr>
          </a:p>
        </p:txBody>
      </p:sp>
    </p:spTree>
    <p:extLst>
      <p:ext uri="{BB962C8B-B14F-4D97-AF65-F5344CB8AC3E}">
        <p14:creationId xmlns:p14="http://schemas.microsoft.com/office/powerpoint/2010/main" val="3103489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Long-term Tax Improvement</a:t>
            </a:r>
            <a:endParaRPr lang="en-AU" dirty="0"/>
          </a:p>
        </p:txBody>
      </p:sp>
      <p:sp>
        <p:nvSpPr>
          <p:cNvPr id="5" name="Content Placeholder 4"/>
          <p:cNvSpPr>
            <a:spLocks noGrp="1"/>
          </p:cNvSpPr>
          <p:nvPr>
            <p:ph sz="half" idx="1"/>
          </p:nvPr>
        </p:nvSpPr>
        <p:spPr/>
        <p:txBody>
          <a:bodyPr/>
          <a:lstStyle/>
          <a:p>
            <a:pPr marL="0" indent="0">
              <a:buNone/>
            </a:pPr>
            <a:r>
              <a:rPr lang="en-AU" u="sng" dirty="0" smtClean="0"/>
              <a:t>2016-17 Budget</a:t>
            </a:r>
          </a:p>
          <a:p>
            <a:r>
              <a:rPr lang="en-AU" dirty="0" smtClean="0"/>
              <a:t>Designated Regulatory Reform Bills</a:t>
            </a:r>
          </a:p>
          <a:p>
            <a:endParaRPr lang="en-AU" dirty="0" smtClean="0"/>
          </a:p>
          <a:p>
            <a:r>
              <a:rPr lang="en-AU" dirty="0" smtClean="0"/>
              <a:t>Timely ATO public guidelines</a:t>
            </a:r>
            <a:endParaRPr lang="en-AU" dirty="0"/>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61742" y="1613562"/>
            <a:ext cx="4011516" cy="449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38648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737824"/>
            <a:ext cx="4392488" cy="3563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smtClean="0"/>
              <a:t>Ministerial Advisory Council</a:t>
            </a:r>
            <a:endParaRPr lang="en-AU" dirty="0"/>
          </a:p>
        </p:txBody>
      </p:sp>
      <p:sp>
        <p:nvSpPr>
          <p:cNvPr id="3" name="Content Placeholder 2"/>
          <p:cNvSpPr>
            <a:spLocks noGrp="1"/>
          </p:cNvSpPr>
          <p:nvPr>
            <p:ph idx="1"/>
          </p:nvPr>
        </p:nvSpPr>
        <p:spPr>
          <a:xfrm>
            <a:off x="457200" y="1600200"/>
            <a:ext cx="4402832" cy="4525963"/>
          </a:xfrm>
        </p:spPr>
        <p:txBody>
          <a:bodyPr>
            <a:normAutofit/>
          </a:bodyPr>
          <a:lstStyle/>
          <a:p>
            <a:r>
              <a:rPr lang="en-AU" dirty="0" smtClean="0"/>
              <a:t>Tasked with reviewing the performance of regulators in the tax portfolio</a:t>
            </a:r>
          </a:p>
          <a:p>
            <a:r>
              <a:rPr lang="en-AU" dirty="0" smtClean="0"/>
              <a:t>Focus on minimising compliance costs</a:t>
            </a:r>
            <a:endParaRPr lang="en-AU" dirty="0"/>
          </a:p>
        </p:txBody>
      </p:sp>
    </p:spTree>
    <p:extLst>
      <p:ext uri="{BB962C8B-B14F-4D97-AF65-F5344CB8AC3E}">
        <p14:creationId xmlns:p14="http://schemas.microsoft.com/office/powerpoint/2010/main" val="695290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a:t>Reducing </a:t>
            </a:r>
            <a:r>
              <a:rPr lang="en-AU" smtClean="0"/>
              <a:t>red tape</a:t>
            </a:r>
            <a:endParaRPr lang="en-AU" dirty="0"/>
          </a:p>
        </p:txBody>
      </p:sp>
      <p:sp>
        <p:nvSpPr>
          <p:cNvPr id="3" name="Content Placeholder 2"/>
          <p:cNvSpPr>
            <a:spLocks noGrp="1"/>
          </p:cNvSpPr>
          <p:nvPr>
            <p:ph sz="half" idx="1"/>
          </p:nvPr>
        </p:nvSpPr>
        <p:spPr/>
        <p:txBody>
          <a:bodyPr>
            <a:normAutofit/>
          </a:bodyPr>
          <a:lstStyle/>
          <a:p>
            <a:r>
              <a:rPr lang="en-US" dirty="0" smtClean="0"/>
              <a:t>Progressing regulatory </a:t>
            </a:r>
            <a:r>
              <a:rPr lang="en-US" dirty="0"/>
              <a:t>reform agenda.</a:t>
            </a:r>
          </a:p>
          <a:p>
            <a:r>
              <a:rPr lang="en-US" dirty="0"/>
              <a:t>Dedicated Tax System Improvement Working Group.</a:t>
            </a:r>
            <a:endParaRPr lang="en-AU" dirty="0"/>
          </a:p>
          <a:p>
            <a:r>
              <a:rPr lang="en-AU" dirty="0"/>
              <a:t>Received 170+ </a:t>
            </a:r>
            <a:r>
              <a:rPr lang="en-AU" dirty="0" smtClean="0"/>
              <a:t>ideas </a:t>
            </a:r>
            <a:r>
              <a:rPr lang="en-AU" dirty="0"/>
              <a:t>to simplify the tax system</a:t>
            </a:r>
            <a:r>
              <a:rPr lang="en-AU" dirty="0" smtClean="0"/>
              <a:t>.</a:t>
            </a:r>
            <a:endParaRPr lang="en-AU" dirty="0"/>
          </a:p>
          <a:p>
            <a:endParaRPr lang="en-AU" dirty="0"/>
          </a:p>
          <a:p>
            <a:endParaRPr lang="en-AU" dirty="0"/>
          </a:p>
        </p:txBody>
      </p:sp>
      <p:sp>
        <p:nvSpPr>
          <p:cNvPr id="4" name="Slide Number Placeholder 3"/>
          <p:cNvSpPr>
            <a:spLocks noGrp="1"/>
          </p:cNvSpPr>
          <p:nvPr>
            <p:ph type="sldNum" sz="quarter" idx="12"/>
          </p:nvPr>
        </p:nvSpPr>
        <p:spPr>
          <a:prstGeom prst="rect">
            <a:avLst/>
          </a:prstGeom>
        </p:spPr>
        <p:txBody>
          <a:bodyPr/>
          <a:lstStyle/>
          <a:p>
            <a:fld id="{7496895E-76E2-42F6-A806-3DF77F490EFD}" type="slidenum">
              <a:rPr lang="en-AU" smtClean="0">
                <a:solidFill>
                  <a:prstClr val="black">
                    <a:tint val="75000"/>
                  </a:prstClr>
                </a:solidFill>
              </a:rPr>
              <a:pPr/>
              <a:t>24</a:t>
            </a:fld>
            <a:endParaRPr lang="en-AU" dirty="0">
              <a:solidFill>
                <a:prstClr val="black">
                  <a:tint val="75000"/>
                </a:prstClr>
              </a:solidFill>
            </a:endParaRPr>
          </a:p>
        </p:txBody>
      </p:sp>
      <p:pic>
        <p:nvPicPr>
          <p:cNvPr id="8" name="Content Placeholder 7"/>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644008" y="1775079"/>
            <a:ext cx="3596208" cy="4030185"/>
          </a:xfrm>
        </p:spPr>
      </p:pic>
    </p:spTree>
    <p:extLst>
      <p:ext uri="{BB962C8B-B14F-4D97-AF65-F5344CB8AC3E}">
        <p14:creationId xmlns:p14="http://schemas.microsoft.com/office/powerpoint/2010/main" val="2694708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Sounding Board</a:t>
            </a:r>
            <a:endParaRPr lang="en-AU" dirty="0"/>
          </a:p>
        </p:txBody>
      </p:sp>
      <p:sp>
        <p:nvSpPr>
          <p:cNvPr id="3" name="Content Placeholder 2"/>
          <p:cNvSpPr>
            <a:spLocks noGrp="1"/>
          </p:cNvSpPr>
          <p:nvPr>
            <p:ph sz="half" idx="1"/>
          </p:nvPr>
        </p:nvSpPr>
        <p:spPr>
          <a:xfrm>
            <a:off x="457200" y="1600200"/>
            <a:ext cx="8219256" cy="4525963"/>
          </a:xfrm>
        </p:spPr>
        <p:txBody>
          <a:bodyPr/>
          <a:lstStyle/>
          <a:p>
            <a:pPr lvl="0"/>
            <a:r>
              <a:rPr lang="en-AU" sz="2750" dirty="0" smtClean="0"/>
              <a:t>Raise</a:t>
            </a:r>
            <a:r>
              <a:rPr lang="en-AU" sz="2750" dirty="0"/>
              <a:t>, debate and prioritise business and community sector ideas on how to improve the </a:t>
            </a:r>
            <a:r>
              <a:rPr lang="en-AU" sz="2750" dirty="0" smtClean="0"/>
              <a:t>tax system</a:t>
            </a:r>
          </a:p>
          <a:p>
            <a:pPr lvl="0"/>
            <a:r>
              <a:rPr lang="en-AU" sz="2750" dirty="0" smtClean="0"/>
              <a:t>Replaced TIES (open ideas moved to Sounding Board)</a:t>
            </a:r>
            <a:endParaRPr lang="en-AU" dirty="0"/>
          </a:p>
          <a:p>
            <a:pPr lvl="0"/>
            <a:r>
              <a:rPr lang="en-AU" sz="2750" dirty="0"/>
              <a:t>Launched April </a:t>
            </a:r>
            <a:r>
              <a:rPr lang="en-AU" sz="2750" dirty="0" smtClean="0"/>
              <a:t>2016 – taxboard.ideascale.com </a:t>
            </a:r>
            <a:endParaRPr lang="en-AU" dirty="0"/>
          </a:p>
          <a:p>
            <a:pPr lvl="0"/>
            <a:r>
              <a:rPr lang="en-AU" sz="2750" dirty="0" smtClean="0"/>
              <a:t>Board to actively promote the inclusion of these ideas in designated regulatory reform bills. </a:t>
            </a:r>
            <a:endParaRPr lang="en-AU" dirty="0"/>
          </a:p>
          <a:p>
            <a:pPr lvl="0"/>
            <a:endParaRPr lang="en-AU" dirty="0"/>
          </a:p>
        </p:txBody>
      </p:sp>
      <p:pic>
        <p:nvPicPr>
          <p:cNvPr id="1026" name="Picture 2" descr="C:\Users\pde\AppData\Local\Microsoft\Windows\Temporary Internet Files\Content.Outlook\ARF7ON5V\banner_option 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01544"/>
            <a:ext cx="9144000" cy="1534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5007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4181" y="1700808"/>
            <a:ext cx="4000444" cy="2952328"/>
          </a:xfrm>
          <a:prstGeom prst="rect">
            <a:avLst/>
          </a:prstGeom>
        </p:spPr>
      </p:pic>
      <p:sp>
        <p:nvSpPr>
          <p:cNvPr id="2" name="Title 1"/>
          <p:cNvSpPr>
            <a:spLocks noGrp="1"/>
          </p:cNvSpPr>
          <p:nvPr>
            <p:ph type="title"/>
          </p:nvPr>
        </p:nvSpPr>
        <p:spPr/>
        <p:txBody>
          <a:bodyPr/>
          <a:lstStyle/>
          <a:p>
            <a:r>
              <a:rPr lang="en-AU" dirty="0" smtClean="0"/>
              <a:t>We want to hear from you!</a:t>
            </a:r>
            <a:endParaRPr lang="en-AU" dirty="0"/>
          </a:p>
        </p:txBody>
      </p:sp>
      <p:sp>
        <p:nvSpPr>
          <p:cNvPr id="4" name="Content Placeholder 3"/>
          <p:cNvSpPr>
            <a:spLocks noGrp="1"/>
          </p:cNvSpPr>
          <p:nvPr>
            <p:ph sz="half" idx="1"/>
          </p:nvPr>
        </p:nvSpPr>
        <p:spPr>
          <a:xfrm>
            <a:off x="457200" y="1600200"/>
            <a:ext cx="5050904" cy="4525963"/>
          </a:xfrm>
        </p:spPr>
        <p:txBody>
          <a:bodyPr>
            <a:normAutofit fontScale="92500" lnSpcReduction="20000"/>
          </a:bodyPr>
          <a:lstStyle/>
          <a:p>
            <a:pPr marL="0" indent="0">
              <a:buNone/>
            </a:pPr>
            <a:r>
              <a:rPr lang="en-AU" dirty="0"/>
              <a:t>Online: </a:t>
            </a:r>
          </a:p>
          <a:p>
            <a:pPr marL="0" indent="0">
              <a:buNone/>
            </a:pPr>
            <a:r>
              <a:rPr lang="en-AU" dirty="0">
                <a:hlinkClick r:id="rId4"/>
              </a:rPr>
              <a:t>www.taxboard.gov.au</a:t>
            </a:r>
            <a:endParaRPr lang="en-AU" dirty="0"/>
          </a:p>
          <a:p>
            <a:pPr marL="0" indent="0">
              <a:buNone/>
            </a:pPr>
            <a:endParaRPr lang="en-AU" dirty="0"/>
          </a:p>
          <a:p>
            <a:pPr marL="0" indent="0">
              <a:buNone/>
            </a:pPr>
            <a:r>
              <a:rPr lang="en-AU" dirty="0"/>
              <a:t>Sounding Board:</a:t>
            </a:r>
          </a:p>
          <a:p>
            <a:pPr marL="0" indent="0">
              <a:buNone/>
            </a:pPr>
            <a:r>
              <a:rPr lang="en-AU" dirty="0">
                <a:hlinkClick r:id="rId5"/>
              </a:rPr>
              <a:t>https://taxboard.ideascale.com/</a:t>
            </a:r>
            <a:r>
              <a:rPr lang="en-AU" dirty="0"/>
              <a:t> </a:t>
            </a:r>
          </a:p>
          <a:p>
            <a:pPr marL="0" indent="0">
              <a:buNone/>
            </a:pPr>
            <a:endParaRPr lang="en-AU" dirty="0"/>
          </a:p>
          <a:p>
            <a:pPr marL="0" indent="0">
              <a:buNone/>
            </a:pPr>
            <a:r>
              <a:rPr lang="en-AU" dirty="0"/>
              <a:t>Email:</a:t>
            </a:r>
          </a:p>
          <a:p>
            <a:pPr marL="0" indent="0">
              <a:buNone/>
            </a:pPr>
            <a:r>
              <a:rPr lang="en-AU" dirty="0" smtClean="0">
                <a:hlinkClick r:id="rId6"/>
              </a:rPr>
              <a:t>TaxBoard@treasury.gov.au</a:t>
            </a:r>
            <a:endParaRPr lang="en-AU" dirty="0" smtClean="0"/>
          </a:p>
          <a:p>
            <a:pPr marL="0" indent="0">
              <a:buNone/>
            </a:pPr>
            <a:endParaRPr lang="en-AU" dirty="0"/>
          </a:p>
          <a:p>
            <a:pPr marL="0" indent="0">
              <a:buNone/>
            </a:pPr>
            <a:r>
              <a:rPr lang="en-AU" dirty="0" smtClean="0"/>
              <a:t>Twitter:</a:t>
            </a:r>
          </a:p>
          <a:p>
            <a:pPr marL="0" indent="0">
              <a:buNone/>
            </a:pPr>
            <a:r>
              <a:rPr lang="en-AU" dirty="0" smtClean="0"/>
              <a:t>@</a:t>
            </a:r>
            <a:r>
              <a:rPr lang="en-AU" dirty="0" err="1" smtClean="0"/>
              <a:t>taxboard_au</a:t>
            </a:r>
            <a:endParaRPr lang="en-AU" dirty="0"/>
          </a:p>
          <a:p>
            <a:pPr algn="ctr"/>
            <a:endParaRPr lang="en-AU" dirty="0"/>
          </a:p>
        </p:txBody>
      </p:sp>
      <p:sp>
        <p:nvSpPr>
          <p:cNvPr id="5" name="Slide Number Placeholder 4"/>
          <p:cNvSpPr>
            <a:spLocks noGrp="1"/>
          </p:cNvSpPr>
          <p:nvPr>
            <p:ph type="sldNum" sz="quarter" idx="12"/>
          </p:nvPr>
        </p:nvSpPr>
        <p:spPr/>
        <p:txBody>
          <a:bodyPr/>
          <a:lstStyle/>
          <a:p>
            <a:fld id="{7496895E-76E2-42F6-A806-3DF77F490EFD}" type="slidenum">
              <a:rPr lang="en-AU" smtClean="0"/>
              <a:t>26</a:t>
            </a:fld>
            <a:endParaRPr lang="en-AU" dirty="0"/>
          </a:p>
        </p:txBody>
      </p:sp>
    </p:spTree>
    <p:extLst>
      <p:ext uri="{BB962C8B-B14F-4D97-AF65-F5344CB8AC3E}">
        <p14:creationId xmlns:p14="http://schemas.microsoft.com/office/powerpoint/2010/main" val="37468917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348880"/>
            <a:ext cx="4655393" cy="2955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ctrTitle"/>
          </p:nvPr>
        </p:nvSpPr>
        <p:spPr>
          <a:xfrm>
            <a:off x="685800" y="1124744"/>
            <a:ext cx="7772400" cy="1470025"/>
          </a:xfrm>
        </p:spPr>
        <p:txBody>
          <a:bodyPr>
            <a:normAutofit/>
          </a:bodyPr>
          <a:lstStyle/>
          <a:p>
            <a:r>
              <a:rPr lang="en-AU" sz="6000" b="1" dirty="0" smtClean="0"/>
              <a:t>Questions?</a:t>
            </a:r>
            <a:endParaRPr lang="en-AU" sz="6000" b="1" dirty="0"/>
          </a:p>
        </p:txBody>
      </p:sp>
    </p:spTree>
    <p:extLst>
      <p:ext uri="{BB962C8B-B14F-4D97-AF65-F5344CB8AC3E}">
        <p14:creationId xmlns:p14="http://schemas.microsoft.com/office/powerpoint/2010/main" val="582739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AU" b="1" dirty="0" smtClean="0"/>
              <a:t>The Board and its reinvention</a:t>
            </a:r>
            <a:endParaRPr lang="en-AU" b="1" dirty="0"/>
          </a:p>
        </p:txBody>
      </p:sp>
    </p:spTree>
    <p:extLst>
      <p:ext uri="{BB962C8B-B14F-4D97-AF65-F5344CB8AC3E}">
        <p14:creationId xmlns:p14="http://schemas.microsoft.com/office/powerpoint/2010/main" val="1141431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171400"/>
            <a:ext cx="8229600" cy="1143000"/>
          </a:xfrm>
        </p:spPr>
        <p:txBody>
          <a:bodyPr/>
          <a:lstStyle/>
          <a:p>
            <a:r>
              <a:rPr lang="en-AU" dirty="0" smtClean="0"/>
              <a:t>Board of Taxation 2017</a:t>
            </a:r>
            <a:endParaRPr lang="en-AU" dirty="0"/>
          </a:p>
        </p:txBody>
      </p:sp>
      <p:sp>
        <p:nvSpPr>
          <p:cNvPr id="3" name="Slide Number Placeholder 2"/>
          <p:cNvSpPr>
            <a:spLocks noGrp="1"/>
          </p:cNvSpPr>
          <p:nvPr>
            <p:ph type="sldNum" sz="quarter" idx="12"/>
          </p:nvPr>
        </p:nvSpPr>
        <p:spPr/>
        <p:txBody>
          <a:bodyPr/>
          <a:lstStyle/>
          <a:p>
            <a:fld id="{7496895E-76E2-42F6-A806-3DF77F490EFD}" type="slidenum">
              <a:rPr lang="en-AU" smtClean="0"/>
              <a:t>4</a:t>
            </a:fld>
            <a:endParaRPr lang="en-AU" dirty="0"/>
          </a:p>
        </p:txBody>
      </p:sp>
      <p:graphicFrame>
        <p:nvGraphicFramePr>
          <p:cNvPr id="6" name="Table 5"/>
          <p:cNvGraphicFramePr>
            <a:graphicFrameLocks noGrp="1"/>
          </p:cNvGraphicFramePr>
          <p:nvPr>
            <p:extLst>
              <p:ext uri="{D42A27DB-BD31-4B8C-83A1-F6EECF244321}">
                <p14:modId xmlns:p14="http://schemas.microsoft.com/office/powerpoint/2010/main" val="3653768188"/>
              </p:ext>
            </p:extLst>
          </p:nvPr>
        </p:nvGraphicFramePr>
        <p:xfrm>
          <a:off x="1331640" y="692696"/>
          <a:ext cx="6840760" cy="3035360"/>
        </p:xfrm>
        <a:graphic>
          <a:graphicData uri="http://schemas.openxmlformats.org/drawingml/2006/table">
            <a:tbl>
              <a:tblPr firstRow="1" bandRow="1">
                <a:tableStyleId>{5C22544A-7EE6-4342-B048-85BDC9FD1C3A}</a:tableStyleId>
              </a:tblPr>
              <a:tblGrid>
                <a:gridCol w="2917297"/>
                <a:gridCol w="3923463"/>
              </a:tblGrid>
              <a:tr h="383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Michael</a:t>
                      </a:r>
                      <a:r>
                        <a:rPr lang="en-AU" baseline="0" dirty="0" smtClean="0"/>
                        <a:t> Andrew AO  (VIC)</a:t>
                      </a:r>
                      <a:endParaRPr lang="en-AU" dirty="0"/>
                    </a:p>
                  </a:txBody>
                  <a:tcPr marL="96819" marR="9681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John</a:t>
                      </a:r>
                      <a:r>
                        <a:rPr lang="en-AU" baseline="0" dirty="0" smtClean="0"/>
                        <a:t> Emerson AM  (VIC)</a:t>
                      </a:r>
                      <a:endParaRPr lang="en-AU" dirty="0"/>
                    </a:p>
                  </a:txBody>
                  <a:tcPr marL="96819" marR="96819"/>
                </a:tc>
              </a:tr>
              <a:tr h="1682959">
                <a:tc>
                  <a:txBody>
                    <a:bodyPr/>
                    <a:lstStyle/>
                    <a:p>
                      <a:pPr algn="ctr"/>
                      <a:endParaRPr lang="en-AU" dirty="0" smtClean="0"/>
                    </a:p>
                    <a:p>
                      <a:pPr algn="ctr"/>
                      <a:endParaRPr lang="en-AU" dirty="0" smtClean="0"/>
                    </a:p>
                    <a:p>
                      <a:pPr algn="ctr"/>
                      <a:endParaRPr lang="en-AU" dirty="0" smtClean="0"/>
                    </a:p>
                    <a:p>
                      <a:pPr algn="ctr"/>
                      <a:endParaRPr lang="en-AU" dirty="0" smtClean="0"/>
                    </a:p>
                    <a:p>
                      <a:pPr algn="ctr"/>
                      <a:endParaRPr lang="en-AU" dirty="0" smtClean="0"/>
                    </a:p>
                    <a:p>
                      <a:pPr algn="ctr"/>
                      <a:endParaRPr lang="en-AU" dirty="0"/>
                    </a:p>
                  </a:txBody>
                  <a:tcPr marL="96819" marR="96819"/>
                </a:tc>
                <a:tc>
                  <a:txBody>
                    <a:bodyPr/>
                    <a:lstStyle/>
                    <a:p>
                      <a:pPr algn="ctr"/>
                      <a:endParaRPr lang="en-AU" dirty="0"/>
                    </a:p>
                  </a:txBody>
                  <a:tcPr marL="96819" marR="96819"/>
                </a:tc>
              </a:tr>
              <a:tr h="885768">
                <a:tc>
                  <a:txBody>
                    <a:bodyPr/>
                    <a:lstStyle/>
                    <a:p>
                      <a:pPr algn="ctr"/>
                      <a:r>
                        <a:rPr lang="en-AU" b="1" i="1" dirty="0" smtClean="0"/>
                        <a:t>Chair</a:t>
                      </a:r>
                      <a:r>
                        <a:rPr lang="en-AU" baseline="0" dirty="0" smtClean="0"/>
                        <a:t> </a:t>
                      </a:r>
                      <a:br>
                        <a:rPr lang="en-AU" baseline="0" dirty="0" smtClean="0"/>
                      </a:br>
                      <a:r>
                        <a:rPr lang="en-AU" dirty="0" smtClean="0"/>
                        <a:t>Former</a:t>
                      </a:r>
                      <a:r>
                        <a:rPr lang="en-AU" baseline="0" dirty="0" smtClean="0"/>
                        <a:t> global chair, KPMG </a:t>
                      </a:r>
                      <a:endParaRPr lang="en-AU" dirty="0" smtClean="0"/>
                    </a:p>
                  </a:txBody>
                  <a:tcPr marL="96819" marR="9681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b="1" i="1" dirty="0" smtClean="0"/>
                        <a:t>Deputy Chair</a:t>
                      </a:r>
                      <a:r>
                        <a:rPr lang="en-AU" b="1" i="1" baseline="0" dirty="0" smtClean="0"/>
                        <a:t> </a:t>
                      </a:r>
                      <a:br>
                        <a:rPr lang="en-AU" b="1" i="1" baseline="0" dirty="0" smtClean="0"/>
                      </a:br>
                      <a:r>
                        <a:rPr lang="en-AU" baseline="0" dirty="0" smtClean="0"/>
                        <a:t>Consultant, Herbert Smith Freehills, </a:t>
                      </a:r>
                    </a:p>
                    <a:p>
                      <a:pPr marL="0" marR="0" indent="0" algn="ctr" defTabSz="914400" rtl="0" eaLnBrk="1" fontAlgn="auto" latinLnBrk="0" hangingPunct="1">
                        <a:lnSpc>
                          <a:spcPct val="100000"/>
                        </a:lnSpc>
                        <a:spcBef>
                          <a:spcPts val="0"/>
                        </a:spcBef>
                        <a:spcAft>
                          <a:spcPts val="0"/>
                        </a:spcAft>
                        <a:buClrTx/>
                        <a:buSzTx/>
                        <a:buFontTx/>
                        <a:buNone/>
                        <a:tabLst/>
                        <a:defRPr/>
                      </a:pPr>
                      <a:r>
                        <a:rPr lang="en-AU" baseline="0" dirty="0" smtClean="0"/>
                        <a:t>Not for profits</a:t>
                      </a:r>
                      <a:endParaRPr lang="en-AU" dirty="0" smtClean="0"/>
                    </a:p>
                  </a:txBody>
                  <a:tcPr marL="96819" marR="96819"/>
                </a:tc>
              </a:tr>
            </a:tbl>
          </a:graphicData>
        </a:graphic>
      </p:graphicFrame>
      <p:pic>
        <p:nvPicPr>
          <p:cNvPr id="10" name="Picture 4" descr="Photo of Michael Andrew"/>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411760" y="1114756"/>
            <a:ext cx="1460024" cy="16445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tweb/sites/rg/bots/board/Board%20Members/Photo%20-%20Pics/John%20Emerson%20-%20colour%202015%20-%20hsf.jpg"/>
          <p:cNvPicPr/>
          <p:nvPr/>
        </p:nvPicPr>
        <p:blipFill rotWithShape="1">
          <a:blip r:embed="rId4" cstate="print">
            <a:extLst>
              <a:ext uri="{28A0092B-C50C-407E-A947-70E740481C1C}">
                <a14:useLocalDpi xmlns:a14="http://schemas.microsoft.com/office/drawing/2010/main" val="0"/>
              </a:ext>
            </a:extLst>
          </a:blip>
          <a:srcRect l="16990" t="3706" r="12589" b="50375"/>
          <a:stretch/>
        </p:blipFill>
        <p:spPr bwMode="auto">
          <a:xfrm>
            <a:off x="5364088" y="1114756"/>
            <a:ext cx="1676468" cy="1610216"/>
          </a:xfrm>
          <a:prstGeom prst="rect">
            <a:avLst/>
          </a:prstGeom>
          <a:noFill/>
          <a:ln>
            <a:noFill/>
          </a:ln>
          <a:extLst>
            <a:ext uri="{53640926-AAD7-44D8-BBD7-CCE9431645EC}">
              <a14:shadowObscured xmlns:a14="http://schemas.microsoft.com/office/drawing/2010/main"/>
            </a:ext>
          </a:extLst>
        </p:spPr>
      </p:pic>
      <p:graphicFrame>
        <p:nvGraphicFramePr>
          <p:cNvPr id="9" name="Table 8"/>
          <p:cNvGraphicFramePr>
            <a:graphicFrameLocks noGrp="1"/>
          </p:cNvGraphicFramePr>
          <p:nvPr>
            <p:extLst>
              <p:ext uri="{D42A27DB-BD31-4B8C-83A1-F6EECF244321}">
                <p14:modId xmlns:p14="http://schemas.microsoft.com/office/powerpoint/2010/main" val="2086566381"/>
              </p:ext>
            </p:extLst>
          </p:nvPr>
        </p:nvGraphicFramePr>
        <p:xfrm>
          <a:off x="457200" y="3861048"/>
          <a:ext cx="8291265" cy="2853360"/>
        </p:xfrm>
        <a:graphic>
          <a:graphicData uri="http://schemas.openxmlformats.org/drawingml/2006/table">
            <a:tbl>
              <a:tblPr firstRow="1" bandRow="1">
                <a:tableStyleId>{5C22544A-7EE6-4342-B048-85BDC9FD1C3A}</a:tableStyleId>
              </a:tblPr>
              <a:tblGrid>
                <a:gridCol w="2763755"/>
                <a:gridCol w="2763755"/>
                <a:gridCol w="2763755"/>
              </a:tblGrid>
              <a:tr h="39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Mark </a:t>
                      </a:r>
                      <a:r>
                        <a:rPr lang="en-AU" dirty="0" err="1" smtClean="0"/>
                        <a:t>Pizzacalla</a:t>
                      </a:r>
                      <a:r>
                        <a:rPr lang="en-AU" dirty="0" smtClean="0"/>
                        <a:t>  (VIC)</a:t>
                      </a:r>
                    </a:p>
                  </a:txBody>
                  <a:tcPr marL="96819" marR="9681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Karen Payne  (NSW)</a:t>
                      </a:r>
                    </a:p>
                  </a:txBody>
                  <a:tcPr marL="96819" marR="9681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Neville Mitchell  (NSW)</a:t>
                      </a:r>
                      <a:endParaRPr lang="en-AU" dirty="0"/>
                    </a:p>
                  </a:txBody>
                  <a:tcPr marL="96819" marR="96819"/>
                </a:tc>
              </a:tr>
              <a:tr h="459426">
                <a:tc>
                  <a:txBody>
                    <a:bodyPr/>
                    <a:lstStyle/>
                    <a:p>
                      <a:pPr algn="ctr"/>
                      <a:endParaRPr lang="en-AU" dirty="0" smtClean="0"/>
                    </a:p>
                    <a:p>
                      <a:pPr algn="ctr"/>
                      <a:endParaRPr lang="en-AU" dirty="0" smtClean="0"/>
                    </a:p>
                    <a:p>
                      <a:pPr algn="ctr"/>
                      <a:endParaRPr lang="en-AU" dirty="0" smtClean="0"/>
                    </a:p>
                    <a:p>
                      <a:pPr algn="ctr"/>
                      <a:endParaRPr lang="en-AU" dirty="0" smtClean="0"/>
                    </a:p>
                    <a:p>
                      <a:pPr algn="ctr"/>
                      <a:endParaRPr lang="en-AU" dirty="0" smtClean="0"/>
                    </a:p>
                    <a:p>
                      <a:pPr algn="ctr"/>
                      <a:endParaRPr lang="en-AU" dirty="0"/>
                    </a:p>
                  </a:txBody>
                  <a:tcPr marL="96819" marR="96819"/>
                </a:tc>
                <a:tc>
                  <a:txBody>
                    <a:bodyPr/>
                    <a:lstStyle/>
                    <a:p>
                      <a:pPr algn="ctr"/>
                      <a:endParaRPr lang="en-AU" dirty="0"/>
                    </a:p>
                  </a:txBody>
                  <a:tcPr marL="96819" marR="96819"/>
                </a:tc>
                <a:tc>
                  <a:txBody>
                    <a:bodyPr/>
                    <a:lstStyle/>
                    <a:p>
                      <a:pPr algn="ctr"/>
                      <a:endParaRPr lang="en-AU" dirty="0"/>
                    </a:p>
                  </a:txBody>
                  <a:tcPr marL="96819" marR="96819"/>
                </a:tc>
              </a:tr>
              <a:tr h="72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baseline="0" dirty="0" smtClean="0"/>
                        <a:t>Partner-in-charge, Private Clients, BDO</a:t>
                      </a:r>
                      <a:endParaRPr lang="en-AU" dirty="0" smtClean="0"/>
                    </a:p>
                  </a:txBody>
                  <a:tcPr marL="96819" marR="9681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Board Member and</a:t>
                      </a:r>
                      <a:r>
                        <a:rPr lang="en-AU" baseline="0" dirty="0" smtClean="0"/>
                        <a:t> CEO</a:t>
                      </a:r>
                      <a:r>
                        <a:rPr lang="en-AU" dirty="0" smtClean="0"/>
                        <a:t/>
                      </a:r>
                      <a:br>
                        <a:rPr lang="en-AU" dirty="0" smtClean="0"/>
                      </a:br>
                      <a:r>
                        <a:rPr lang="en-AU" sz="1600" dirty="0" smtClean="0"/>
                        <a:t>Former Partner, Minter Ellison</a:t>
                      </a:r>
                    </a:p>
                  </a:txBody>
                  <a:tcPr marL="96819" marR="9681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baseline="0" dirty="0" smtClean="0"/>
                        <a:t>CFO, Cochlear</a:t>
                      </a:r>
                    </a:p>
                    <a:p>
                      <a:pPr marL="0" marR="0" indent="0" algn="ctr" defTabSz="914400" rtl="0" eaLnBrk="1" fontAlgn="auto" latinLnBrk="0" hangingPunct="1">
                        <a:lnSpc>
                          <a:spcPct val="100000"/>
                        </a:lnSpc>
                        <a:spcBef>
                          <a:spcPts val="0"/>
                        </a:spcBef>
                        <a:spcAft>
                          <a:spcPts val="0"/>
                        </a:spcAft>
                        <a:buClrTx/>
                        <a:buSzTx/>
                        <a:buFontTx/>
                        <a:buNone/>
                        <a:tabLst/>
                        <a:defRPr/>
                      </a:pPr>
                      <a:r>
                        <a:rPr lang="en-AU" baseline="0" dirty="0" smtClean="0"/>
                        <a:t>President, G100</a:t>
                      </a:r>
                      <a:endParaRPr lang="en-AU" dirty="0" smtClean="0"/>
                    </a:p>
                  </a:txBody>
                  <a:tcPr marL="96819" marR="96819"/>
                </a:tc>
              </a:tr>
            </a:tbl>
          </a:graphicData>
        </a:graphic>
      </p:graphicFrame>
      <p:pic>
        <p:nvPicPr>
          <p:cNvPr id="15" name="Picture 1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89916" y="4339065"/>
            <a:ext cx="1331520" cy="1538207"/>
          </a:xfrm>
          <a:prstGeom prst="rect">
            <a:avLst/>
          </a:prstGeom>
        </p:spPr>
      </p:pic>
      <p:pic>
        <p:nvPicPr>
          <p:cNvPr id="13"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818707" y="4353106"/>
            <a:ext cx="1454859" cy="1524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descr="http://www.cochlear.com/wps/wcm/connect/87499b23-d601-4283-a89a-b79d3ed480e0/corporate_seniorexecutives_nevillemitchell_338x225_33.3kb.jpg?MOD=AJPERES&amp;CACHEID=87499b23-d601-4283-a89a-b79d3ed480e0">
            <a:hlinkClick r:id="rId7"/>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11719" r="7957"/>
          <a:stretch/>
        </p:blipFill>
        <p:spPr bwMode="auto">
          <a:xfrm>
            <a:off x="6444208" y="4353107"/>
            <a:ext cx="1534602" cy="1524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521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76053882"/>
              </p:ext>
            </p:extLst>
          </p:nvPr>
        </p:nvGraphicFramePr>
        <p:xfrm>
          <a:off x="477242" y="503632"/>
          <a:ext cx="8291265" cy="2853360"/>
        </p:xfrm>
        <a:graphic>
          <a:graphicData uri="http://schemas.openxmlformats.org/drawingml/2006/table">
            <a:tbl>
              <a:tblPr firstRow="1" bandRow="1">
                <a:tableStyleId>{5C22544A-7EE6-4342-B048-85BDC9FD1C3A}</a:tableStyleId>
              </a:tblPr>
              <a:tblGrid>
                <a:gridCol w="2763755"/>
                <a:gridCol w="2763755"/>
                <a:gridCol w="2763755"/>
              </a:tblGrid>
              <a:tr h="39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Craig </a:t>
                      </a:r>
                      <a:r>
                        <a:rPr lang="en-AU" dirty="0" err="1" smtClean="0"/>
                        <a:t>Yaxley</a:t>
                      </a:r>
                      <a:r>
                        <a:rPr lang="en-AU" dirty="0" smtClean="0"/>
                        <a:t>  (WA)</a:t>
                      </a:r>
                      <a:endParaRPr lang="en-AU" dirty="0"/>
                    </a:p>
                  </a:txBody>
                  <a:tcPr marL="96819" marR="96819"/>
                </a:tc>
                <a:tc>
                  <a:txBody>
                    <a:bodyPr/>
                    <a:lstStyle/>
                    <a:p>
                      <a:pPr algn="ctr"/>
                      <a:r>
                        <a:rPr lang="en-AU" dirty="0" smtClean="0"/>
                        <a:t>Ann-Maree Wolff  (QLD)</a:t>
                      </a:r>
                    </a:p>
                  </a:txBody>
                  <a:tcPr marL="96819" marR="9681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Peggy</a:t>
                      </a:r>
                      <a:r>
                        <a:rPr lang="en-AU" baseline="0" dirty="0" smtClean="0"/>
                        <a:t> Lau Flux  (SA)</a:t>
                      </a:r>
                      <a:endParaRPr lang="en-AU" dirty="0" smtClean="0"/>
                    </a:p>
                  </a:txBody>
                  <a:tcPr marL="96819" marR="96819"/>
                </a:tc>
              </a:tr>
              <a:tr h="459426">
                <a:tc>
                  <a:txBody>
                    <a:bodyPr/>
                    <a:lstStyle/>
                    <a:p>
                      <a:pPr algn="ctr"/>
                      <a:endParaRPr lang="en-AU" dirty="0" smtClean="0"/>
                    </a:p>
                    <a:p>
                      <a:pPr algn="ctr"/>
                      <a:endParaRPr lang="en-AU" dirty="0" smtClean="0"/>
                    </a:p>
                    <a:p>
                      <a:pPr algn="ctr"/>
                      <a:endParaRPr lang="en-AU" dirty="0" smtClean="0"/>
                    </a:p>
                    <a:p>
                      <a:pPr algn="ctr"/>
                      <a:endParaRPr lang="en-AU" dirty="0" smtClean="0"/>
                    </a:p>
                    <a:p>
                      <a:pPr algn="ctr"/>
                      <a:endParaRPr lang="en-AU" dirty="0" smtClean="0"/>
                    </a:p>
                    <a:p>
                      <a:pPr algn="ctr"/>
                      <a:endParaRPr lang="en-AU" dirty="0"/>
                    </a:p>
                  </a:txBody>
                  <a:tcPr marL="96819" marR="96819"/>
                </a:tc>
                <a:tc>
                  <a:txBody>
                    <a:bodyPr/>
                    <a:lstStyle/>
                    <a:p>
                      <a:pPr algn="ctr"/>
                      <a:endParaRPr lang="en-AU" dirty="0"/>
                    </a:p>
                  </a:txBody>
                  <a:tcPr marL="96819" marR="96819"/>
                </a:tc>
                <a:tc>
                  <a:txBody>
                    <a:bodyPr/>
                    <a:lstStyle/>
                    <a:p>
                      <a:pPr algn="ctr"/>
                      <a:endParaRPr lang="en-AU" dirty="0"/>
                    </a:p>
                  </a:txBody>
                  <a:tcPr marL="96819" marR="96819"/>
                </a:tc>
              </a:tr>
              <a:tr h="72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Lead Tax Partner, WA KPMG</a:t>
                      </a:r>
                    </a:p>
                  </a:txBody>
                  <a:tcPr marL="96819" marR="9681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Asia Pacific Head of Tax</a:t>
                      </a:r>
                      <a:br>
                        <a:rPr lang="en-AU" dirty="0" smtClean="0"/>
                      </a:br>
                      <a:r>
                        <a:rPr lang="en-AU" baseline="0" dirty="0" smtClean="0"/>
                        <a:t>Rio Tinto</a:t>
                      </a:r>
                      <a:endParaRPr lang="en-AU" dirty="0"/>
                    </a:p>
                  </a:txBody>
                  <a:tcPr marL="96819" marR="9681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Council member</a:t>
                      </a:r>
                      <a:br>
                        <a:rPr lang="en-AU" dirty="0" smtClean="0"/>
                      </a:br>
                      <a:r>
                        <a:rPr lang="en-AU" dirty="0" smtClean="0"/>
                        <a:t>Flinders</a:t>
                      </a:r>
                      <a:r>
                        <a:rPr lang="en-AU" baseline="0" dirty="0" smtClean="0"/>
                        <a:t> University</a:t>
                      </a:r>
                      <a:endParaRPr lang="en-AU" dirty="0"/>
                    </a:p>
                  </a:txBody>
                  <a:tcPr marL="96819" marR="96819"/>
                </a:tc>
              </a:tr>
            </a:tbl>
          </a:graphicData>
        </a:graphic>
      </p:graphicFrame>
      <p:sp>
        <p:nvSpPr>
          <p:cNvPr id="3" name="Slide Number Placeholder 2"/>
          <p:cNvSpPr>
            <a:spLocks noGrp="1"/>
          </p:cNvSpPr>
          <p:nvPr>
            <p:ph type="sldNum" sz="quarter" idx="12"/>
          </p:nvPr>
        </p:nvSpPr>
        <p:spPr/>
        <p:txBody>
          <a:bodyPr/>
          <a:lstStyle/>
          <a:p>
            <a:fld id="{7496895E-76E2-42F6-A806-3DF77F490EFD}" type="slidenum">
              <a:rPr lang="en-AU" smtClean="0"/>
              <a:t>5</a:t>
            </a:fld>
            <a:endParaRPr lang="en-AU" dirty="0"/>
          </a:p>
        </p:txBody>
      </p:sp>
      <p:pic>
        <p:nvPicPr>
          <p:cNvPr id="1032" name="Picture 8" descr="Photo of Peggy Lau-Flux"/>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43946" y="1008544"/>
            <a:ext cx="1228429" cy="148435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hoto of Craig Yaxle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73745" y="1008544"/>
            <a:ext cx="1106350" cy="14843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b="-2934"/>
          <a:stretch/>
        </p:blipFill>
        <p:spPr>
          <a:xfrm>
            <a:off x="3979458" y="1064852"/>
            <a:ext cx="1286834" cy="150005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087630187"/>
              </p:ext>
            </p:extLst>
          </p:nvPr>
        </p:nvGraphicFramePr>
        <p:xfrm>
          <a:off x="477242" y="3573016"/>
          <a:ext cx="8291265" cy="2823120"/>
        </p:xfrm>
        <a:graphic>
          <a:graphicData uri="http://schemas.openxmlformats.org/drawingml/2006/table">
            <a:tbl>
              <a:tblPr firstRow="1" bandRow="1">
                <a:tableStyleId>{5C22544A-7EE6-4342-B048-85BDC9FD1C3A}</a:tableStyleId>
              </a:tblPr>
              <a:tblGrid>
                <a:gridCol w="2763755"/>
                <a:gridCol w="2763755"/>
                <a:gridCol w="2763755"/>
              </a:tblGrid>
              <a:tr h="2519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John Fraser  (ACT)</a:t>
                      </a:r>
                      <a:endParaRPr lang="en-AU" dirty="0"/>
                    </a:p>
                  </a:txBody>
                  <a:tcPr marL="96819" marR="96819"/>
                </a:tc>
                <a:tc>
                  <a:txBody>
                    <a:bodyPr/>
                    <a:lstStyle/>
                    <a:p>
                      <a:pPr algn="ctr"/>
                      <a:r>
                        <a:rPr lang="en-AU" dirty="0" smtClean="0"/>
                        <a:t>Chris Jordan AO  (NSW)</a:t>
                      </a:r>
                    </a:p>
                  </a:txBody>
                  <a:tcPr marL="96819" marR="9681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Peter</a:t>
                      </a:r>
                      <a:r>
                        <a:rPr lang="en-AU" baseline="0" dirty="0" smtClean="0"/>
                        <a:t> Quiggin PSM  (ACT)</a:t>
                      </a:r>
                      <a:endParaRPr lang="en-AU" dirty="0" smtClean="0"/>
                    </a:p>
                  </a:txBody>
                  <a:tcPr marL="96819" marR="96819"/>
                </a:tc>
              </a:tr>
              <a:tr h="459426">
                <a:tc>
                  <a:txBody>
                    <a:bodyPr/>
                    <a:lstStyle/>
                    <a:p>
                      <a:pPr algn="ctr"/>
                      <a:endParaRPr lang="en-AU" dirty="0" smtClean="0"/>
                    </a:p>
                    <a:p>
                      <a:pPr algn="ctr"/>
                      <a:endParaRPr lang="en-AU" dirty="0" smtClean="0"/>
                    </a:p>
                    <a:p>
                      <a:pPr algn="ctr"/>
                      <a:endParaRPr lang="en-AU" dirty="0" smtClean="0"/>
                    </a:p>
                    <a:p>
                      <a:pPr algn="ctr"/>
                      <a:endParaRPr lang="en-AU" dirty="0" smtClean="0"/>
                    </a:p>
                    <a:p>
                      <a:pPr algn="ctr"/>
                      <a:endParaRPr lang="en-AU" dirty="0" smtClean="0"/>
                    </a:p>
                    <a:p>
                      <a:pPr algn="ctr"/>
                      <a:endParaRPr lang="en-AU" dirty="0"/>
                    </a:p>
                  </a:txBody>
                  <a:tcPr marL="96819" marR="96819"/>
                </a:tc>
                <a:tc>
                  <a:txBody>
                    <a:bodyPr/>
                    <a:lstStyle/>
                    <a:p>
                      <a:pPr algn="ctr"/>
                      <a:endParaRPr lang="en-AU" dirty="0"/>
                    </a:p>
                  </a:txBody>
                  <a:tcPr marL="96819" marR="96819"/>
                </a:tc>
                <a:tc>
                  <a:txBody>
                    <a:bodyPr/>
                    <a:lstStyle/>
                    <a:p>
                      <a:pPr algn="ctr"/>
                      <a:endParaRPr lang="en-AU" dirty="0"/>
                    </a:p>
                  </a:txBody>
                  <a:tcPr marL="96819" marR="96819"/>
                </a:tc>
              </a:tr>
              <a:tr h="720000">
                <a:tc>
                  <a:txBody>
                    <a:bodyPr/>
                    <a:lstStyle/>
                    <a:p>
                      <a:pPr algn="ctr"/>
                      <a:r>
                        <a:rPr lang="en-AU" baseline="0" dirty="0" smtClean="0"/>
                        <a:t>Treasury Secretary </a:t>
                      </a:r>
                    </a:p>
                    <a:p>
                      <a:pPr marL="0" marR="0" indent="0" algn="ctr" defTabSz="914400" rtl="0" eaLnBrk="1" fontAlgn="auto" latinLnBrk="0" hangingPunct="1">
                        <a:lnSpc>
                          <a:spcPct val="100000"/>
                        </a:lnSpc>
                        <a:spcBef>
                          <a:spcPts val="0"/>
                        </a:spcBef>
                        <a:spcAft>
                          <a:spcPts val="0"/>
                        </a:spcAft>
                        <a:buClrTx/>
                        <a:buSzTx/>
                        <a:buFontTx/>
                        <a:buNone/>
                        <a:tabLst/>
                        <a:defRPr/>
                      </a:pPr>
                      <a:r>
                        <a:rPr lang="en-AU" baseline="0" dirty="0" smtClean="0"/>
                        <a:t>(ex-officio)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Commissioner of Taxation</a:t>
                      </a:r>
                    </a:p>
                    <a:p>
                      <a:pPr marL="0" marR="0" indent="0" algn="ctr" defTabSz="914400" rtl="0" eaLnBrk="1" fontAlgn="auto" latinLnBrk="0" hangingPunct="1">
                        <a:lnSpc>
                          <a:spcPct val="100000"/>
                        </a:lnSpc>
                        <a:spcBef>
                          <a:spcPts val="0"/>
                        </a:spcBef>
                        <a:spcAft>
                          <a:spcPts val="0"/>
                        </a:spcAft>
                        <a:buClrTx/>
                        <a:buSzTx/>
                        <a:buFontTx/>
                        <a:buNone/>
                        <a:tabLst/>
                        <a:defRPr/>
                      </a:pPr>
                      <a:r>
                        <a:rPr lang="en-AU" baseline="0" dirty="0" smtClean="0"/>
                        <a:t>(ex-officio)</a:t>
                      </a:r>
                    </a:p>
                  </a:txBody>
                  <a:tcPr marL="96819" marR="9681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First</a:t>
                      </a:r>
                      <a:r>
                        <a:rPr lang="en-AU" baseline="0" dirty="0" smtClean="0"/>
                        <a:t> Parliamentary Counsel</a:t>
                      </a:r>
                    </a:p>
                    <a:p>
                      <a:pPr marL="0" marR="0" indent="0" algn="ctr" defTabSz="914400" rtl="0" eaLnBrk="1" fontAlgn="auto" latinLnBrk="0" hangingPunct="1">
                        <a:lnSpc>
                          <a:spcPct val="100000"/>
                        </a:lnSpc>
                        <a:spcBef>
                          <a:spcPts val="0"/>
                        </a:spcBef>
                        <a:spcAft>
                          <a:spcPts val="0"/>
                        </a:spcAft>
                        <a:buClrTx/>
                        <a:buSzTx/>
                        <a:buFontTx/>
                        <a:buNone/>
                        <a:tabLst/>
                        <a:defRPr/>
                      </a:pPr>
                      <a:r>
                        <a:rPr lang="en-AU" baseline="0" dirty="0" smtClean="0"/>
                        <a:t>(ex-officio)</a:t>
                      </a:r>
                    </a:p>
                  </a:txBody>
                  <a:tcPr marL="96819" marR="96819"/>
                </a:tc>
              </a:tr>
            </a:tbl>
          </a:graphicData>
        </a:graphic>
      </p:graphicFrame>
      <p:pic>
        <p:nvPicPr>
          <p:cNvPr id="9" name="Picture 2"/>
          <p:cNvPicPr preferRelativeResize="0">
            <a:picLocks noChangeArrowheads="1"/>
          </p:cNvPicPr>
          <p:nvPr/>
        </p:nvPicPr>
        <p:blipFill rotWithShape="1">
          <a:blip r:embed="rId6" cstate="screen">
            <a:extLst>
              <a:ext uri="{28A0092B-C50C-407E-A947-70E740481C1C}">
                <a14:useLocalDpi xmlns:a14="http://schemas.microsoft.com/office/drawing/2010/main"/>
              </a:ext>
            </a:extLst>
          </a:blip>
          <a:srcRect l="-1" r="6952"/>
          <a:stretch/>
        </p:blipFill>
        <p:spPr bwMode="auto">
          <a:xfrm>
            <a:off x="1171355" y="4077072"/>
            <a:ext cx="1465914" cy="1475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Photo of Chris Jordan"/>
          <p:cNvPicPr preferRelativeResize="0">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979458" y="4077072"/>
            <a:ext cx="1143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Photo of Peter Quiggin PSM"/>
          <p:cNvPicPr preferRelativeResize="0">
            <a:picLocks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6732240" y="4077072"/>
            <a:ext cx="1323842" cy="1475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815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8"/>
          <p:cNvGraphicFramePr/>
          <p:nvPr>
            <p:extLst>
              <p:ext uri="{D42A27DB-BD31-4B8C-83A1-F6EECF244321}">
                <p14:modId xmlns:p14="http://schemas.microsoft.com/office/powerpoint/2010/main" val="1349364405"/>
              </p:ext>
            </p:extLst>
          </p:nvPr>
        </p:nvGraphicFramePr>
        <p:xfrm>
          <a:off x="107504" y="116632"/>
          <a:ext cx="8712968" cy="662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2024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The Board’s Current Approach</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3076745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7496895E-76E2-42F6-A806-3DF77F490EFD}" type="slidenum">
              <a:rPr lang="en-AU" smtClean="0">
                <a:solidFill>
                  <a:prstClr val="black">
                    <a:tint val="75000"/>
                  </a:prstClr>
                </a:solidFill>
              </a:rPr>
              <a:pPr/>
              <a:t>7</a:t>
            </a:fld>
            <a:endParaRPr lang="en-AU" dirty="0">
              <a:solidFill>
                <a:prstClr val="black">
                  <a:tint val="75000"/>
                </a:prstClr>
              </a:solidFill>
            </a:endParaRPr>
          </a:p>
        </p:txBody>
      </p:sp>
    </p:spTree>
    <p:extLst>
      <p:ext uri="{BB962C8B-B14F-4D97-AF65-F5344CB8AC3E}">
        <p14:creationId xmlns:p14="http://schemas.microsoft.com/office/powerpoint/2010/main" val="1439647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The Board’s consultation model</a:t>
            </a:r>
            <a:endParaRPr lang="en-AU"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85032858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7496895E-76E2-42F6-A806-3DF77F490EFD}" type="slidenum">
              <a:rPr lang="en-AU" smtClean="0">
                <a:solidFill>
                  <a:prstClr val="black">
                    <a:tint val="75000"/>
                  </a:prstClr>
                </a:solidFill>
              </a:rPr>
              <a:pPr/>
              <a:t>8</a:t>
            </a:fld>
            <a:endParaRPr lang="en-AU" dirty="0">
              <a:solidFill>
                <a:prstClr val="black">
                  <a:tint val="75000"/>
                </a:prstClr>
              </a:solidFill>
            </a:endParaRPr>
          </a:p>
        </p:txBody>
      </p:sp>
    </p:spTree>
    <p:extLst>
      <p:ext uri="{BB962C8B-B14F-4D97-AF65-F5344CB8AC3E}">
        <p14:creationId xmlns:p14="http://schemas.microsoft.com/office/powerpoint/2010/main" val="3395227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b="1" dirty="0" smtClean="0"/>
              <a:t>The Board and the 2016-17 Budget</a:t>
            </a:r>
            <a:endParaRPr lang="en-AU" b="1" dirty="0"/>
          </a:p>
        </p:txBody>
      </p:sp>
    </p:spTree>
    <p:extLst>
      <p:ext uri="{BB962C8B-B14F-4D97-AF65-F5344CB8AC3E}">
        <p14:creationId xmlns:p14="http://schemas.microsoft.com/office/powerpoint/2010/main" val="3012221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lb508a4dc5e84436a0fe496b536466aa xmlns="9f7bc583-7cbe-45b9-a2bd-8bbb6543b37e">
      <Terms xmlns="http://schemas.microsoft.com/office/infopath/2007/PartnerControls">
        <TermInfo xmlns="http://schemas.microsoft.com/office/infopath/2007/PartnerControls">
          <TermName xmlns="http://schemas.microsoft.com/office/infopath/2007/PartnerControls">GRA26-21135 - Retain as national archives</TermName>
          <TermId xmlns="http://schemas.microsoft.com/office/infopath/2007/PartnerControls">f1e1d764-3604-4ca6-bc54-6b106e291d6f</TermId>
        </TermInfo>
      </Terms>
    </lb508a4dc5e84436a0fe496b536466aa>
    <IconOverlay xmlns="http://schemas.microsoft.com/sharepoint/v4" xsi:nil="true"/>
    <TaxCatchAll xmlns="9f7bc583-7cbe-45b9-a2bd-8bbb6543b37e"/>
    <_dlc_DocId xmlns="9f7bc583-7cbe-45b9-a2bd-8bbb6543b37e">2017RG-355-2586</_dlc_DocId>
    <_dlc_DocIdUrl xmlns="9f7bc583-7cbe-45b9-a2bd-8bbb6543b37e">
      <Url>http://tweb/sites/rg/bots/projects/_layouts/15/DocIdRedir.aspx?ID=2017RG-355-2586</Url>
      <Description>2017RG-355-2586</Description>
    </_dlc_DocIdUrl>
  </documentManagement>
</p:properties>
</file>

<file path=customXml/item2.xml><?xml version="1.0" encoding="utf-8"?>
<?mso-contentType ?>
<p:Policy xmlns:p="office.server.policy" id="" local="true">
  <p:Name>Treasury Document</p:Name>
  <p:Description/>
  <p:Statement/>
  <p:PolicyItems>
    <p:PolicyItem featureId="Microsoft.Office.RecordsManagement.PolicyFeatures.PolicyAudit" staticId="0x01010036BB8DE7EC542E42A8B2E98CC20CB697|1757814118" UniqueId="069e7114-c113-40ac-b5d9-743a6101772e">
      <p:Name>Auditing</p:Name>
      <p:Description>Audits user actions on documents and list items to the Audit Log.</p:Description>
      <p:CustomData>
        <Audit>
          <Update/>
          <View/>
          <CheckInOut/>
          <MoveCopy/>
          <DeleteRestore/>
        </Audit>
      </p:CustomData>
    </p:PolicyItem>
  </p:PolicyItems>
</p:Policy>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Policy Auditing</Name>
    <Synchronization>Synchronous</Synchronization>
    <Type>10001</Type>
    <SequenceNumber>1100</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Version=15.0.0.0, Culture=neutral, PublicKeyToken=71e9bce111e9429c</Assembly>
    <Class>Microsoft.Office.RecordsManagement.Internal.AuditHandler</Class>
    <Data/>
    <Filter/>
  </Receiver>
  <Receiver>
    <Name/>
    <Synchronization>Asynchronous</Synchronization>
    <Type>10003</Type>
    <SequenceNumber>10000</SequenceNumber>
    <Url/>
    <Assembly>RecordPoint.Active.UI, Version=1.0.0.0, Culture=neutral, PublicKeyToken=d49476ae5b650bf3</Assembly>
    <Class>RecordPoint.Active.UI.Events.WorkflowItemEventReceiver</Class>
    <Data/>
    <Filter/>
  </Receiver>
  <Receiver>
    <Name/>
    <Synchronization>Synchronous</Synchronization>
    <Type>3</Type>
    <SequenceNumber>10000</SequenceNumber>
    <Url/>
    <Assembly>RecordPoint.Active.UI, Version=1.0.0.0, Culture=neutral, PublicKeyToken=d49476ae5b650bf3</Assembly>
    <Class>RecordPoint.Active.UI.Events.WorkflowItemEventReceiver</Class>
    <Data/>
    <Filter/>
  </Receiver>
  <Receiver>
    <Name/>
    <Synchronization>Asynchronous</Synchronization>
    <Type>10009</Type>
    <SequenceNumber>10000</SequenceNumber>
    <Url/>
    <Assembly>RecordPoint.Active.UI, Version=1.0.0.0, Culture=neutral, PublicKeyToken=d49476ae5b650bf3</Assembly>
    <Class>RecordPoint.Active.UI.Events.WorkflowItemEventReceiver</Class>
    <Data/>
    <Filter/>
  </Receiver>
  <Receiver>
    <Name/>
    <Synchronization>Synchronous</Synchronization>
    <Type>9</Type>
    <SequenceNumber>10000</SequenceNumber>
    <Url/>
    <Assembly>RecordPoint.Active.UI, Version=1.0.0.0, Culture=neutral, PublicKeyToken=d49476ae5b650bf3</Assembly>
    <Class>RecordPoint.Active.UI.Events.WorkflowItemEventReceiver</Class>
    <Data/>
    <Filter/>
  </Receiver>
  <Receiver>
    <Name/>
    <Synchronization>Asynchronous</Synchronization>
    <Type>10103</Type>
    <SequenceNumber>10000</SequenceNumber>
    <Url/>
    <Assembly>RecordPoint.Active.UI, Version=1.0.0.0, Culture=neutral, PublicKeyToken=d49476ae5b650bf3</Assembly>
    <Class>RecordPoint.Active.UI.Events.WorkflowListEventReceiver</Class>
    <Data/>
    <Filter/>
  </Receiver>
  <Receiver>
    <Name/>
    <Synchronization>Synchronous</Synchronization>
    <Type>102</Type>
    <SequenceNumber>10000</SequenceNumber>
    <Url/>
    <Assembly>RecordPoint.Active.UI, Version=1.0.0.0, Culture=neutral, PublicKeyToken=d49476ae5b650bf3</Assembly>
    <Class>RecordPoint.Active.UI.Events.WorkflowListEventReceiver</Class>
    <Data/>
    <Filter/>
  </Receiver>
  <Receiver>
    <Name/>
    <Synchronization>Asynchronous</Synchronization>
    <Type>10105</Type>
    <SequenceNumber>10000</SequenceNumber>
    <Url/>
    <Assembly>RecordPoint.Active.UI, Version=1.0.0.0, Culture=neutral, PublicKeyToken=d49476ae5b650bf3</Assembly>
    <Class>RecordPoint.Active.UI.Events.WorkflowListEventReceiver</Class>
    <Data/>
    <Filter/>
  </Receiver>
  <Receiver>
    <Name/>
    <Synchronization>Synchronous</Synchronization>
    <Type>105</Type>
    <SequenceNumber>10000</SequenceNumber>
    <Url/>
    <Assembly>RecordPoint.Active.UI, Version=1.0.0.0, Culture=neutral, PublicKeyToken=d49476ae5b650bf3</Assembly>
    <Class>RecordPoint.Active.UI.Events.WorkflowListEventReceiver</Class>
    <Data/>
    <Filter/>
  </Receiver>
  <Receiver>
    <Name/>
    <Synchronization>Asynchronous</Synchronization>
    <Type>10002</Type>
    <SequenceNumber>10000</SequenceNumber>
    <Url/>
    <Assembly>RecordPoint.Active.UI, Version=1.0.0.0, Culture=neutral, PublicKeyToken=d49476ae5b650bf3</Assembly>
    <Class>RecordPoint.Active.UI.Events.WorkflowItemEventReceiver</Class>
    <Data/>
    <Filter/>
  </Receiver>
  <Receiver>
    <Name/>
    <Synchronization>Synchronous</Synchronization>
    <Type>2</Type>
    <SequenceNumber>10000</SequenceNumber>
    <Url/>
    <Assembly>RecordPoint.Active.UI, Version=1.0.0.0, Culture=neutral, PublicKeyToken=d49476ae5b650bf3</Assembly>
    <Class>RecordPoint.Active.UI.Events.WorkflowItemEventReceiver</Class>
    <Data/>
    <Filter/>
  </Receiver>
</spe:Receivers>
</file>

<file path=customXml/item4.xml><?xml version="1.0" encoding="utf-8"?>
<ct:contentTypeSchema xmlns:ct="http://schemas.microsoft.com/office/2006/metadata/contentType" xmlns:ma="http://schemas.microsoft.com/office/2006/metadata/properties/metaAttributes" ct:_="" ma:_="" ma:contentTypeName="Treasury Document" ma:contentTypeID="0x01010036BB8DE7EC542E42A8B2E98CC20CB697007F2E04CA2AAA104DB2D93AC73B6CBA42" ma:contentTypeVersion="232" ma:contentTypeDescription="" ma:contentTypeScope="" ma:versionID="661a5db234f64df1cac49ff705fc92d1">
  <xsd:schema xmlns:xsd="http://www.w3.org/2001/XMLSchema" xmlns:xs="http://www.w3.org/2001/XMLSchema" xmlns:p="http://schemas.microsoft.com/office/2006/metadata/properties" xmlns:ns1="http://schemas.microsoft.com/sharepoint/v3" xmlns:ns2="9f7bc583-7cbe-45b9-a2bd-8bbb6543b37e" xmlns:ns4="http://schemas.microsoft.com/sharepoint/v4" targetNamespace="http://schemas.microsoft.com/office/2006/metadata/properties" ma:root="true" ma:fieldsID="38431cb0f8e40174b0b05233ed2e9f6e" ns1:_="" ns2:_="" ns4:_="">
    <xsd:import namespace="http://schemas.microsoft.com/sharepoint/v3"/>
    <xsd:import namespace="9f7bc583-7cbe-45b9-a2bd-8bbb6543b37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lb508a4dc5e84436a0fe496b536466aa" minOccurs="0"/>
                <xsd:element ref="ns2:TaxCatchAll" minOccurs="0"/>
                <xsd:element ref="ns2:TaxCatchAllLabel" minOccurs="0"/>
                <xsd:element ref="ns1:_dlc_Exempt"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5"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7bc583-7cbe-45b9-a2bd-8bbb6543b37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lb508a4dc5e84436a0fe496b536466aa" ma:index="11" nillable="true" ma:taxonomy="true" ma:internalName="lb508a4dc5e84436a0fe496b536466aa" ma:taxonomyFieldName="TSYRecordClass" ma:displayName="Record Class" ma:readOnly="false" ma:default="18;#GRA26-21135 - Retain as national archives|f1e1d764-3604-4ca6-bc54-6b106e291d6f" ma:fieldId="{5b508a4d-c5e8-4436-a0fe-496b536466aa}" ma:sspId="77b7a547-5880-464f-83f8-cefe583c3af4" ma:termSetId="8c8a1de6-dea5-4e66-bd5a-b7b3daae0f37"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a5426e91-c895-42ba-91bf-fe5e23c4f0ec}" ma:internalName="TaxCatchAll" ma:showField="CatchAllData" ma:web="9f7bc583-7cbe-45b9-a2bd-8bbb6543b37e">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a5426e91-c895-42ba-91bf-fe5e23c4f0ec}" ma:internalName="TaxCatchAllLabel" ma:readOnly="true" ma:showField="CatchAllDataLabel" ma:web="9f7bc583-7cbe-45b9-a2bd-8bbb6543b37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4C4F0C-7E88-475A-BF11-4863DC6FEC65}">
  <ds:schemaRefs>
    <ds:schemaRef ds:uri="http://schemas.microsoft.com/sharepoint/v4"/>
    <ds:schemaRef ds:uri="http://schemas.microsoft.com/office/2006/documentManagement/types"/>
    <ds:schemaRef ds:uri="http://schemas.microsoft.com/sharepoint/v3"/>
    <ds:schemaRef ds:uri="http://schemas.microsoft.com/office/2006/metadata/properties"/>
    <ds:schemaRef ds:uri="http://www.w3.org/XML/1998/namespace"/>
    <ds:schemaRef ds:uri="http://purl.org/dc/terms/"/>
    <ds:schemaRef ds:uri="http://purl.org/dc/dcmitype/"/>
    <ds:schemaRef ds:uri="http://schemas.microsoft.com/office/infopath/2007/PartnerControls"/>
    <ds:schemaRef ds:uri="http://purl.org/dc/elements/1.1/"/>
    <ds:schemaRef ds:uri="http://schemas.openxmlformats.org/package/2006/metadata/core-properties"/>
    <ds:schemaRef ds:uri="9f7bc583-7cbe-45b9-a2bd-8bbb6543b37e"/>
  </ds:schemaRefs>
</ds:datastoreItem>
</file>

<file path=customXml/itemProps2.xml><?xml version="1.0" encoding="utf-8"?>
<ds:datastoreItem xmlns:ds="http://schemas.openxmlformats.org/officeDocument/2006/customXml" ds:itemID="{1E111840-A804-41CC-A27B-AE6768889317}">
  <ds:schemaRefs>
    <ds:schemaRef ds:uri="office.server.policy"/>
  </ds:schemaRefs>
</ds:datastoreItem>
</file>

<file path=customXml/itemProps3.xml><?xml version="1.0" encoding="utf-8"?>
<ds:datastoreItem xmlns:ds="http://schemas.openxmlformats.org/officeDocument/2006/customXml" ds:itemID="{32005B53-2591-4D4D-A124-8ED0CA6E00CF}">
  <ds:schemaRefs>
    <ds:schemaRef ds:uri="http://schemas.microsoft.com/sharepoint/events"/>
  </ds:schemaRefs>
</ds:datastoreItem>
</file>

<file path=customXml/itemProps4.xml><?xml version="1.0" encoding="utf-8"?>
<ds:datastoreItem xmlns:ds="http://schemas.openxmlformats.org/officeDocument/2006/customXml" ds:itemID="{1D52D013-4300-43DD-BA99-74469E5A7323}"/>
</file>

<file path=customXml/itemProps5.xml><?xml version="1.0" encoding="utf-8"?>
<ds:datastoreItem xmlns:ds="http://schemas.openxmlformats.org/officeDocument/2006/customXml" ds:itemID="{9FA358D5-A405-485D-849E-AF72C701A6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Treasury Grayscale</Template>
  <TotalTime>19290</TotalTime>
  <Words>4744</Words>
  <Application>Microsoft Office PowerPoint</Application>
  <PresentationFormat>On-screen Show (4:3)</PresentationFormat>
  <Paragraphs>587</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Overview</vt:lpstr>
      <vt:lpstr>The Board and its reinvention</vt:lpstr>
      <vt:lpstr>Board of Taxation 2017</vt:lpstr>
      <vt:lpstr>PowerPoint Presentation</vt:lpstr>
      <vt:lpstr>PowerPoint Presentation</vt:lpstr>
      <vt:lpstr>The Board’s Current Approach</vt:lpstr>
      <vt:lpstr>The Board’s consultation model</vt:lpstr>
      <vt:lpstr>The Board and the 2016-17 Budget</vt:lpstr>
      <vt:lpstr>2016-17 Budget</vt:lpstr>
      <vt:lpstr>The Board and the 2016-17 Budget</vt:lpstr>
      <vt:lpstr>Anti-hybrid rules</vt:lpstr>
      <vt:lpstr>Voluntary tax transparency code</vt:lpstr>
      <vt:lpstr>Catalogue of signatories</vt:lpstr>
      <vt:lpstr>Catalogue of signatories</vt:lpstr>
      <vt:lpstr>Catalogue of signatories</vt:lpstr>
      <vt:lpstr>Catalogue of signatories</vt:lpstr>
      <vt:lpstr>Voluntary tax transparency code Register</vt:lpstr>
      <vt:lpstr>Other work of the Board</vt:lpstr>
      <vt:lpstr>Board’s current work program</vt:lpstr>
      <vt:lpstr>Tax system improvement; including Sounding Board</vt:lpstr>
      <vt:lpstr>Long-term Tax Improvement</vt:lpstr>
      <vt:lpstr>Ministerial Advisory Council</vt:lpstr>
      <vt:lpstr>Reducing red tape</vt:lpstr>
      <vt:lpstr>Sounding Board</vt:lpstr>
      <vt:lpstr>We want to hear from you!</vt:lpstr>
      <vt:lpstr>Questions?</vt:lpstr>
    </vt:vector>
  </TitlesOfParts>
  <Company>Australian Government - The Treasury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BoT powerpoint presentation_general_15022016</dc:title>
  <dc:creator>Watman, Amelia</dc:creator>
  <cp:lastModifiedBy>Stephen Dodshon</cp:lastModifiedBy>
  <cp:revision>404</cp:revision>
  <cp:lastPrinted>2016-05-22T22:35:09Z</cp:lastPrinted>
  <dcterms:created xsi:type="dcterms:W3CDTF">2016-01-07T04:06:34Z</dcterms:created>
  <dcterms:modified xsi:type="dcterms:W3CDTF">2017-01-23T05:36:42Z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0x01010036BB8DE7EC542E42A8B2E98CC20CB697007F2E04CA2AAA104DB2D93AC73B6CBA42</vt:lpwstr>
  </property>
  <property fmtid="{D5CDD505-2E9C-101B-9397-08002B2CF9AE}" pid="4" name="_dlc_DocIdItemGuid">
    <vt:lpwstr>e0ee785b-51fe-4b02-9bb1-c53bb7078895</vt:lpwstr>
  </property>
  <property fmtid="{D5CDD505-2E9C-101B-9397-08002B2CF9AE}" pid="6" name="RecordPoint_WorkflowType">
    <vt:lpwstr>ActiveSubmitStub</vt:lpwstr>
  </property>
  <property fmtid="{D5CDD505-2E9C-101B-9397-08002B2CF9AE}" pid="7" name="RecordPoint_ActiveItemSiteId">
    <vt:lpwstr>{5b52b9a5-e5b2-4521-8814-a1e24ca2869d}</vt:lpwstr>
  </property>
  <property fmtid="{D5CDD505-2E9C-101B-9397-08002B2CF9AE}" pid="8" name="RecordPoint_ActiveItemListId">
    <vt:lpwstr>{eaa84b50-04f1-4d1f-8b15-a83bc9265cad}</vt:lpwstr>
  </property>
  <property fmtid="{D5CDD505-2E9C-101B-9397-08002B2CF9AE}" pid="9" name="RecordPoint_ActiveItemUniqueId">
    <vt:lpwstr>{bf9599d0-a45e-4a22-b2b4-156c4f93f136}</vt:lpwstr>
  </property>
  <property fmtid="{D5CDD505-2E9C-101B-9397-08002B2CF9AE}" pid="10" name="RecordPoint_ActiveItemWebId">
    <vt:lpwstr>{457ff61d-75fe-4adf-84ee-bc8db51a93d4}</vt:lpwstr>
  </property>
  <property fmtid="{D5CDD505-2E9C-101B-9397-08002B2CF9AE}" pid="11" name="RecordPoint_SubmissionDate">
    <vt:lpwstr/>
  </property>
  <property fmtid="{D5CDD505-2E9C-101B-9397-08002B2CF9AE}" pid="12" name="RecordPoint_RecordNumberSubmitted">
    <vt:lpwstr>R0001194717</vt:lpwstr>
  </property>
  <property fmtid="{D5CDD505-2E9C-101B-9397-08002B2CF9AE}" pid="13" name="RecordPoint_ActiveItemMoved">
    <vt:lpwstr/>
  </property>
  <property fmtid="{D5CDD505-2E9C-101B-9397-08002B2CF9AE}" pid="14" name="RecordPoint_RecordFormat">
    <vt:lpwstr/>
  </property>
  <property fmtid="{D5CDD505-2E9C-101B-9397-08002B2CF9AE}" pid="15" name="RecordPoint_SubmissionCompleted">
    <vt:lpwstr>2017-01-23T16:49:57.2168114+11:00</vt:lpwstr>
  </property>
  <property fmtid="{D5CDD505-2E9C-101B-9397-08002B2CF9AE}" pid="16" name="_AdHocReviewCycleID">
    <vt:i4>821734429</vt:i4>
  </property>
  <property fmtid="{D5CDD505-2E9C-101B-9397-08002B2CF9AE}" pid="17" name="_EmailSubject">
    <vt:lpwstr>2017 Financial Services Conference Speaker Kit [SEC=UNCLASSIFIED]</vt:lpwstr>
  </property>
  <property fmtid="{D5CDD505-2E9C-101B-9397-08002B2CF9AE}" pid="18" name="_AuthorEmail">
    <vt:lpwstr>Stephen.Dodshon@treasury.gov.au</vt:lpwstr>
  </property>
  <property fmtid="{D5CDD505-2E9C-101B-9397-08002B2CF9AE}" pid="19" name="_AuthorEmailDisplayName">
    <vt:lpwstr>Dodshon, Stephen</vt:lpwstr>
  </property>
  <property fmtid="{D5CDD505-2E9C-101B-9397-08002B2CF9AE}" pid="20" name="TSYRecordClass">
    <vt:lpwstr>18</vt:lpwstr>
  </property>
</Properties>
</file>