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15"/>
  </p:notesMasterIdLst>
  <p:handoutMasterIdLst>
    <p:handoutMasterId r:id="rId16"/>
  </p:handoutMasterIdLst>
  <p:sldIdLst>
    <p:sldId id="257" r:id="rId7"/>
    <p:sldId id="362" r:id="rId8"/>
    <p:sldId id="367" r:id="rId9"/>
    <p:sldId id="356" r:id="rId10"/>
    <p:sldId id="364" r:id="rId11"/>
    <p:sldId id="365" r:id="rId12"/>
    <p:sldId id="366" r:id="rId13"/>
    <p:sldId id="357" r:id="rId14"/>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atman, Amelia" initials="WA" lastIdx="7" clrIdx="0"/>
  <p:cmAuthor id="1" name="Paton, Deepti" initials="PD"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B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72457" autoAdjust="0"/>
  </p:normalViewPr>
  <p:slideViewPr>
    <p:cSldViewPr>
      <p:cViewPr>
        <p:scale>
          <a:sx n="80" d="100"/>
          <a:sy n="80" d="100"/>
        </p:scale>
        <p:origin x="-2514" y="-426"/>
      </p:cViewPr>
      <p:guideLst>
        <p:guide orient="horz" pos="2160"/>
        <p:guide pos="2880"/>
      </p:guideLst>
    </p:cSldViewPr>
  </p:slideViewPr>
  <p:outlineViewPr>
    <p:cViewPr>
      <p:scale>
        <a:sx n="33" d="100"/>
        <a:sy n="33" d="100"/>
      </p:scale>
      <p:origin x="0" y="69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8E586104-8906-48FB-8443-9FFF615EB080}" type="datetimeFigureOut">
              <a:rPr lang="en-AU" smtClean="0"/>
              <a:t>8/03/2017</a:t>
            </a:fld>
            <a:endParaRPr lang="en-AU"/>
          </a:p>
        </p:txBody>
      </p:sp>
      <p:sp>
        <p:nvSpPr>
          <p:cNvPr id="4" name="Footer Placeholder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a:defRPr sz="1200"/>
            </a:lvl1pPr>
          </a:lstStyle>
          <a:p>
            <a:fld id="{AE6BAEEE-CEFB-4B5F-93CB-5AA039E5FAF6}" type="slidenum">
              <a:rPr lang="en-AU" smtClean="0"/>
              <a:t>‹#›</a:t>
            </a:fld>
            <a:endParaRPr lang="en-AU"/>
          </a:p>
        </p:txBody>
      </p:sp>
    </p:spTree>
    <p:extLst>
      <p:ext uri="{BB962C8B-B14F-4D97-AF65-F5344CB8AC3E}">
        <p14:creationId xmlns:p14="http://schemas.microsoft.com/office/powerpoint/2010/main" val="2812745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95C8492B-D7FF-41E7-96C9-2A7EAD5BF85A}" type="datetimeFigureOut">
              <a:rPr lang="en-AU" smtClean="0"/>
              <a:t>8/03/2017</a:t>
            </a:fld>
            <a:endParaRPr lang="en-AU"/>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FA8AD975-C7F1-411D-AD98-4D598E1B8222}" type="slidenum">
              <a:rPr lang="en-AU" smtClean="0"/>
              <a:t>‹#›</a:t>
            </a:fld>
            <a:endParaRPr lang="en-AU"/>
          </a:p>
        </p:txBody>
      </p:sp>
    </p:spTree>
    <p:extLst>
      <p:ext uri="{BB962C8B-B14F-4D97-AF65-F5344CB8AC3E}">
        <p14:creationId xmlns:p14="http://schemas.microsoft.com/office/powerpoint/2010/main" val="3614713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2432" indent="-162432">
              <a:buFontTx/>
              <a:buChar char="-"/>
            </a:pPr>
            <a:endParaRPr lang="en-AU" dirty="0"/>
          </a:p>
        </p:txBody>
      </p:sp>
      <p:sp>
        <p:nvSpPr>
          <p:cNvPr id="4" name="Slide Number Placeholder 3"/>
          <p:cNvSpPr>
            <a:spLocks noGrp="1"/>
          </p:cNvSpPr>
          <p:nvPr>
            <p:ph type="sldNum" sz="quarter" idx="10"/>
          </p:nvPr>
        </p:nvSpPr>
        <p:spPr/>
        <p:txBody>
          <a:bodyPr/>
          <a:lstStyle/>
          <a:p>
            <a:fld id="{DEACF33C-B253-4294-A9A3-7C9949FA86F9}" type="slidenum">
              <a:rPr lang="en-AU" smtClean="0"/>
              <a:t>1</a:t>
            </a:fld>
            <a:endParaRPr lang="en-AU" dirty="0"/>
          </a:p>
        </p:txBody>
      </p:sp>
      <p:sp>
        <p:nvSpPr>
          <p:cNvPr id="5" name="Date Placeholder 4"/>
          <p:cNvSpPr>
            <a:spLocks noGrp="1"/>
          </p:cNvSpPr>
          <p:nvPr>
            <p:ph type="dt" idx="11"/>
          </p:nvPr>
        </p:nvSpPr>
        <p:spPr/>
        <p:txBody>
          <a:bodyPr/>
          <a:lstStyle/>
          <a:p>
            <a:fld id="{DF3E934A-F7B9-41CF-8C55-2131C3D5FF92}" type="datetime1">
              <a:rPr lang="en-AU" smtClean="0"/>
              <a:t>8/03/2017</a:t>
            </a:fld>
            <a:endParaRPr lang="en-AU" dirty="0"/>
          </a:p>
        </p:txBody>
      </p:sp>
    </p:spTree>
    <p:extLst>
      <p:ext uri="{BB962C8B-B14F-4D97-AF65-F5344CB8AC3E}">
        <p14:creationId xmlns:p14="http://schemas.microsoft.com/office/powerpoint/2010/main" val="3030354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897663" rtl="0" eaLnBrk="1" fontAlgn="auto" latinLnBrk="0" hangingPunct="1">
              <a:lnSpc>
                <a:spcPct val="100000"/>
              </a:lnSpc>
              <a:spcBef>
                <a:spcPts val="0"/>
              </a:spcBef>
              <a:spcAft>
                <a:spcPts val="800"/>
              </a:spcAft>
              <a:buClrTx/>
              <a:buSzTx/>
              <a:buFont typeface="Arial" panose="020B0604020202020204" pitchFamily="34" charset="0"/>
              <a:buNone/>
              <a:tabLst>
                <a:tab pos="660059" algn="l"/>
              </a:tabLst>
              <a:defRPr/>
            </a:pPr>
            <a:r>
              <a:rPr lang="en-AU" sz="1200" kern="1200" dirty="0" smtClean="0">
                <a:solidFill>
                  <a:schemeClr val="tx1"/>
                </a:solidFill>
                <a:effectLst/>
                <a:latin typeface="+mn-lt"/>
                <a:ea typeface="+mn-ea"/>
                <a:cs typeface="+mn-cs"/>
              </a:rPr>
              <a:t>Those</a:t>
            </a:r>
            <a:r>
              <a:rPr lang="en-AU" sz="1200" kern="1200" baseline="0" dirty="0" smtClean="0">
                <a:solidFill>
                  <a:schemeClr val="tx1"/>
                </a:solidFill>
                <a:effectLst/>
                <a:latin typeface="+mn-lt"/>
                <a:ea typeface="+mn-ea"/>
                <a:cs typeface="+mn-cs"/>
              </a:rPr>
              <a:t> </a:t>
            </a:r>
            <a:r>
              <a:rPr lang="en-AU" sz="1200" kern="1200" baseline="0" dirty="0" smtClean="0">
                <a:solidFill>
                  <a:schemeClr val="tx1"/>
                </a:solidFill>
                <a:effectLst/>
                <a:latin typeface="+mn-lt"/>
                <a:ea typeface="+mn-ea"/>
                <a:cs typeface="+mn-cs"/>
              </a:rPr>
              <a:t>organisations that have committed to applying the code are listed here for your reference.</a:t>
            </a:r>
            <a:r>
              <a:rPr lang="en-AU" baseline="0" dirty="0" smtClean="0">
                <a:solidFill>
                  <a:srgbClr val="FF0000"/>
                </a:solidFill>
              </a:rPr>
              <a:t> As at 7 March 2017: </a:t>
            </a:r>
          </a:p>
          <a:p>
            <a:pPr marL="628650" marR="0" lvl="1" indent="-171450" algn="l" defTabSz="897663" rtl="0" eaLnBrk="1" fontAlgn="auto" latinLnBrk="0" hangingPunct="1">
              <a:lnSpc>
                <a:spcPct val="100000"/>
              </a:lnSpc>
              <a:spcBef>
                <a:spcPts val="0"/>
              </a:spcBef>
              <a:spcAft>
                <a:spcPts val="800"/>
              </a:spcAft>
              <a:buClrTx/>
              <a:buSzTx/>
              <a:buFont typeface="Arial" panose="020B0604020202020204" pitchFamily="34" charset="0"/>
              <a:buChar char="•"/>
              <a:tabLst>
                <a:tab pos="660059" algn="l"/>
              </a:tabLst>
              <a:defRPr/>
            </a:pPr>
            <a:r>
              <a:rPr lang="en-AU" baseline="0" dirty="0" smtClean="0">
                <a:solidFill>
                  <a:srgbClr val="FF0000"/>
                </a:solidFill>
              </a:rPr>
              <a:t>72 companies have adopted the Code</a:t>
            </a:r>
          </a:p>
          <a:p>
            <a:pPr marL="628650" marR="0" lvl="1" indent="-171450" algn="l" defTabSz="897663" rtl="0" eaLnBrk="1" fontAlgn="auto" latinLnBrk="0" hangingPunct="1">
              <a:lnSpc>
                <a:spcPct val="100000"/>
              </a:lnSpc>
              <a:spcBef>
                <a:spcPts val="0"/>
              </a:spcBef>
              <a:spcAft>
                <a:spcPts val="800"/>
              </a:spcAft>
              <a:buClrTx/>
              <a:buSzTx/>
              <a:buFont typeface="Arial" panose="020B0604020202020204" pitchFamily="34" charset="0"/>
              <a:buChar char="•"/>
              <a:tabLst>
                <a:tab pos="660059" algn="l"/>
              </a:tabLst>
              <a:defRPr/>
            </a:pPr>
            <a:r>
              <a:rPr lang="en-AU" baseline="0" dirty="0" smtClean="0">
                <a:solidFill>
                  <a:srgbClr val="FF0000"/>
                </a:solidFill>
              </a:rPr>
              <a:t>31 companies have published reports in accordance with the Code</a:t>
            </a:r>
            <a:endParaRPr lang="en-AU" sz="1200" kern="1200" dirty="0" smtClean="0">
              <a:solidFill>
                <a:schemeClr val="tx1"/>
              </a:solidFill>
              <a:effectLst/>
              <a:latin typeface="+mn-lt"/>
              <a:ea typeface="+mn-ea"/>
              <a:cs typeface="+mn-cs"/>
            </a:endParaRPr>
          </a:p>
        </p:txBody>
      </p:sp>
      <p:sp>
        <p:nvSpPr>
          <p:cNvPr id="4" name="Date Placeholder 3"/>
          <p:cNvSpPr>
            <a:spLocks noGrp="1"/>
          </p:cNvSpPr>
          <p:nvPr>
            <p:ph type="dt" idx="10"/>
          </p:nvPr>
        </p:nvSpPr>
        <p:spPr/>
        <p:txBody>
          <a:bodyPr/>
          <a:lstStyle/>
          <a:p>
            <a:fld id="{10762B92-E70D-4A6D-88D1-6686C4BB40F5}" type="datetime1">
              <a:rPr lang="en-AU" smtClean="0">
                <a:solidFill>
                  <a:prstClr val="black"/>
                </a:solidFill>
              </a:rPr>
              <a:pPr/>
              <a:t>8/03/2017</a:t>
            </a:fld>
            <a:endParaRPr lang="en-AU" dirty="0">
              <a:solidFill>
                <a:prstClr val="black"/>
              </a:solidFill>
            </a:endParaRPr>
          </a:p>
        </p:txBody>
      </p:sp>
      <p:sp>
        <p:nvSpPr>
          <p:cNvPr id="5" name="Slide Number Placeholder 4"/>
          <p:cNvSpPr>
            <a:spLocks noGrp="1"/>
          </p:cNvSpPr>
          <p:nvPr>
            <p:ph type="sldNum" sz="quarter" idx="11"/>
          </p:nvPr>
        </p:nvSpPr>
        <p:spPr/>
        <p:txBody>
          <a:bodyPr/>
          <a:lstStyle/>
          <a:p>
            <a:fld id="{DEACF33C-B253-4294-A9A3-7C9949FA86F9}" type="slidenum">
              <a:rPr lang="en-AU" smtClean="0">
                <a:solidFill>
                  <a:prstClr val="black"/>
                </a:solidFill>
              </a:rPr>
              <a:pPr/>
              <a:t>4</a:t>
            </a:fld>
            <a:endParaRPr lang="en-AU" dirty="0">
              <a:solidFill>
                <a:prstClr val="black"/>
              </a:solidFill>
            </a:endParaRPr>
          </a:p>
        </p:txBody>
      </p:sp>
    </p:spTree>
    <p:extLst>
      <p:ext uri="{BB962C8B-B14F-4D97-AF65-F5344CB8AC3E}">
        <p14:creationId xmlns:p14="http://schemas.microsoft.com/office/powerpoint/2010/main" val="2005695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In order to indicate your organisation’s intention to adopt the Code, you can</a:t>
            </a:r>
            <a:r>
              <a:rPr lang="en-AU" sz="1200" kern="1200" baseline="0" dirty="0" smtClean="0">
                <a:solidFill>
                  <a:schemeClr val="tx1"/>
                </a:solidFill>
                <a:effectLst/>
                <a:latin typeface="+mn-lt"/>
                <a:ea typeface="+mn-ea"/>
                <a:cs typeface="+mn-cs"/>
              </a:rPr>
              <a:t> simply </a:t>
            </a:r>
            <a:r>
              <a:rPr lang="en-AU" sz="1200" kern="1200" dirty="0" smtClean="0">
                <a:solidFill>
                  <a:schemeClr val="tx1"/>
                </a:solidFill>
                <a:effectLst/>
                <a:latin typeface="+mn-lt"/>
                <a:ea typeface="+mn-ea"/>
                <a:cs typeface="+mn-cs"/>
              </a:rPr>
              <a:t>contact the Board of Taxation</a:t>
            </a:r>
            <a:r>
              <a:rPr lang="en-AU" sz="1200" kern="1200" baseline="0" dirty="0" smtClean="0">
                <a:solidFill>
                  <a:srgbClr val="FF0000"/>
                </a:solidFill>
                <a:effectLst/>
                <a:latin typeface="+mn-lt"/>
                <a:ea typeface="+mn-ea"/>
                <a:cs typeface="+mn-cs"/>
              </a:rPr>
              <a:t> a</a:t>
            </a:r>
            <a:r>
              <a:rPr lang="en-AU" baseline="0" dirty="0" smtClean="0">
                <a:solidFill>
                  <a:srgbClr val="FF0000"/>
                </a:solidFill>
              </a:rPr>
              <a:t>t </a:t>
            </a:r>
            <a:r>
              <a:rPr lang="en-AU" b="1" baseline="0" dirty="0" smtClean="0">
                <a:solidFill>
                  <a:srgbClr val="FF0000"/>
                </a:solidFill>
              </a:rPr>
              <a:t>taxboard@treasury.gov.au</a:t>
            </a:r>
            <a:r>
              <a:rPr lang="en-AU" baseline="0" dirty="0" smtClean="0">
                <a:solidFill>
                  <a:srgbClr val="FF0000"/>
                </a:solidFill>
              </a:rPr>
              <a:t> (or via </a:t>
            </a:r>
            <a:r>
              <a:rPr lang="en-AU" sz="1200" kern="1200" dirty="0" smtClean="0">
                <a:solidFill>
                  <a:schemeClr val="tx1"/>
                </a:solidFill>
                <a:effectLst/>
                <a:latin typeface="+mn-lt"/>
                <a:ea typeface="+mn-ea"/>
                <a:cs typeface="+mn-cs"/>
              </a:rPr>
              <a:t>The Board of Taxation, C/- The Treasury, Langton Crescent PARKES ACT 2600) and e</a:t>
            </a:r>
            <a:r>
              <a:rPr lang="en-AU" baseline="0" dirty="0" smtClean="0">
                <a:solidFill>
                  <a:srgbClr val="FF0000"/>
                </a:solidFill>
              </a:rPr>
              <a:t>xpress your intention, alongside notice of the financial year ending from which you intend to adopt it.</a:t>
            </a:r>
            <a:endParaRPr lang="en-AU" dirty="0" smtClean="0">
              <a:solidFill>
                <a:srgbClr val="FF0000"/>
              </a:solidFill>
            </a:endParaRPr>
          </a:p>
        </p:txBody>
      </p:sp>
      <p:sp>
        <p:nvSpPr>
          <p:cNvPr id="4" name="Date Placeholder 3"/>
          <p:cNvSpPr>
            <a:spLocks noGrp="1"/>
          </p:cNvSpPr>
          <p:nvPr>
            <p:ph type="dt" idx="10"/>
          </p:nvPr>
        </p:nvSpPr>
        <p:spPr/>
        <p:txBody>
          <a:bodyPr/>
          <a:lstStyle/>
          <a:p>
            <a:fld id="{10762B92-E70D-4A6D-88D1-6686C4BB40F5}" type="datetime1">
              <a:rPr lang="en-AU" smtClean="0">
                <a:solidFill>
                  <a:prstClr val="black"/>
                </a:solidFill>
              </a:rPr>
              <a:pPr/>
              <a:t>8/03/2017</a:t>
            </a:fld>
            <a:endParaRPr lang="en-AU" dirty="0">
              <a:solidFill>
                <a:prstClr val="black"/>
              </a:solidFill>
            </a:endParaRPr>
          </a:p>
        </p:txBody>
      </p:sp>
      <p:sp>
        <p:nvSpPr>
          <p:cNvPr id="5" name="Slide Number Placeholder 4"/>
          <p:cNvSpPr>
            <a:spLocks noGrp="1"/>
          </p:cNvSpPr>
          <p:nvPr>
            <p:ph type="sldNum" sz="quarter" idx="11"/>
          </p:nvPr>
        </p:nvSpPr>
        <p:spPr/>
        <p:txBody>
          <a:bodyPr/>
          <a:lstStyle/>
          <a:p>
            <a:fld id="{DEACF33C-B253-4294-A9A3-7C9949FA86F9}" type="slidenum">
              <a:rPr lang="en-AU" smtClean="0">
                <a:solidFill>
                  <a:prstClr val="black"/>
                </a:solidFill>
              </a:rPr>
              <a:pPr/>
              <a:t>8</a:t>
            </a:fld>
            <a:endParaRPr lang="en-AU" dirty="0">
              <a:solidFill>
                <a:prstClr val="black"/>
              </a:solidFill>
            </a:endParaRPr>
          </a:p>
        </p:txBody>
      </p:sp>
    </p:spTree>
    <p:extLst>
      <p:ext uri="{BB962C8B-B14F-4D97-AF65-F5344CB8AC3E}">
        <p14:creationId xmlns:p14="http://schemas.microsoft.com/office/powerpoint/2010/main" val="2005695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16F18B89-7F86-4317-9A18-06CD10083218}" type="datetimeFigureOut">
              <a:rPr lang="en-AU" smtClean="0"/>
              <a:t>8/03/2017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FCADDDC-D925-45DD-93E3-51F12B2AF4B7}" type="slidenum">
              <a:rPr lang="en-AU" smtClean="0"/>
              <a:t>‹#›</a:t>
            </a:fld>
            <a:endParaRPr lang="en-AU"/>
          </a:p>
        </p:txBody>
      </p:sp>
    </p:spTree>
    <p:extLst>
      <p:ext uri="{BB962C8B-B14F-4D97-AF65-F5344CB8AC3E}">
        <p14:creationId xmlns:p14="http://schemas.microsoft.com/office/powerpoint/2010/main" val="1895868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6F18B89-7F86-4317-9A18-06CD10083218}" type="datetimeFigureOut">
              <a:rPr lang="en-AU" smtClean="0"/>
              <a:t>8/03/2017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FCADDDC-D925-45DD-93E3-51F12B2AF4B7}" type="slidenum">
              <a:rPr lang="en-AU" smtClean="0"/>
              <a:t>‹#›</a:t>
            </a:fld>
            <a:endParaRPr lang="en-AU"/>
          </a:p>
        </p:txBody>
      </p:sp>
    </p:spTree>
    <p:extLst>
      <p:ext uri="{BB962C8B-B14F-4D97-AF65-F5344CB8AC3E}">
        <p14:creationId xmlns:p14="http://schemas.microsoft.com/office/powerpoint/2010/main" val="3433455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6F18B89-7F86-4317-9A18-06CD10083218}" type="datetimeFigureOut">
              <a:rPr lang="en-AU" smtClean="0"/>
              <a:t>8/03/2017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FCADDDC-D925-45DD-93E3-51F12B2AF4B7}" type="slidenum">
              <a:rPr lang="en-AU" smtClean="0"/>
              <a:t>‹#›</a:t>
            </a:fld>
            <a:endParaRPr lang="en-AU"/>
          </a:p>
        </p:txBody>
      </p:sp>
    </p:spTree>
    <p:extLst>
      <p:ext uri="{BB962C8B-B14F-4D97-AF65-F5344CB8AC3E}">
        <p14:creationId xmlns:p14="http://schemas.microsoft.com/office/powerpoint/2010/main" val="1621807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6F18B89-7F86-4317-9A18-06CD10083218}" type="datetimeFigureOut">
              <a:rPr lang="en-AU" smtClean="0"/>
              <a:t>8/03/2017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FCADDDC-D925-45DD-93E3-51F12B2AF4B7}" type="slidenum">
              <a:rPr lang="en-AU" smtClean="0"/>
              <a:t>‹#›</a:t>
            </a:fld>
            <a:endParaRPr lang="en-AU"/>
          </a:p>
        </p:txBody>
      </p:sp>
    </p:spTree>
    <p:extLst>
      <p:ext uri="{BB962C8B-B14F-4D97-AF65-F5344CB8AC3E}">
        <p14:creationId xmlns:p14="http://schemas.microsoft.com/office/powerpoint/2010/main" val="3535221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F18B89-7F86-4317-9A18-06CD10083218}" type="datetimeFigureOut">
              <a:rPr lang="en-AU" smtClean="0"/>
              <a:t>8/03/2017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FCADDDC-D925-45DD-93E3-51F12B2AF4B7}" type="slidenum">
              <a:rPr lang="en-AU" smtClean="0"/>
              <a:t>‹#›</a:t>
            </a:fld>
            <a:endParaRPr lang="en-AU"/>
          </a:p>
        </p:txBody>
      </p:sp>
    </p:spTree>
    <p:extLst>
      <p:ext uri="{BB962C8B-B14F-4D97-AF65-F5344CB8AC3E}">
        <p14:creationId xmlns:p14="http://schemas.microsoft.com/office/powerpoint/2010/main" val="536088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16F18B89-7F86-4317-9A18-06CD10083218}" type="datetimeFigureOut">
              <a:rPr lang="en-AU" smtClean="0"/>
              <a:t>8/03/2017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FCADDDC-D925-45DD-93E3-51F12B2AF4B7}" type="slidenum">
              <a:rPr lang="en-AU" smtClean="0"/>
              <a:t>‹#›</a:t>
            </a:fld>
            <a:endParaRPr lang="en-AU"/>
          </a:p>
        </p:txBody>
      </p:sp>
    </p:spTree>
    <p:extLst>
      <p:ext uri="{BB962C8B-B14F-4D97-AF65-F5344CB8AC3E}">
        <p14:creationId xmlns:p14="http://schemas.microsoft.com/office/powerpoint/2010/main" val="2616197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6F18B89-7F86-4317-9A18-06CD10083218}" type="datetimeFigureOut">
              <a:rPr lang="en-AU" smtClean="0"/>
              <a:t>8/03/2017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FCADDDC-D925-45DD-93E3-51F12B2AF4B7}" type="slidenum">
              <a:rPr lang="en-AU" smtClean="0"/>
              <a:t>‹#›</a:t>
            </a:fld>
            <a:endParaRPr lang="en-AU"/>
          </a:p>
        </p:txBody>
      </p:sp>
    </p:spTree>
    <p:extLst>
      <p:ext uri="{BB962C8B-B14F-4D97-AF65-F5344CB8AC3E}">
        <p14:creationId xmlns:p14="http://schemas.microsoft.com/office/powerpoint/2010/main" val="3586017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16F18B89-7F86-4317-9A18-06CD10083218}" type="datetimeFigureOut">
              <a:rPr lang="en-AU" smtClean="0"/>
              <a:t>8/03/2017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FCADDDC-D925-45DD-93E3-51F12B2AF4B7}" type="slidenum">
              <a:rPr lang="en-AU" smtClean="0"/>
              <a:t>‹#›</a:t>
            </a:fld>
            <a:endParaRPr lang="en-AU"/>
          </a:p>
        </p:txBody>
      </p:sp>
    </p:spTree>
    <p:extLst>
      <p:ext uri="{BB962C8B-B14F-4D97-AF65-F5344CB8AC3E}">
        <p14:creationId xmlns:p14="http://schemas.microsoft.com/office/powerpoint/2010/main" val="3614006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F18B89-7F86-4317-9A18-06CD10083218}" type="datetimeFigureOut">
              <a:rPr lang="en-AU" smtClean="0"/>
              <a:t>8/03/2017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FCADDDC-D925-45DD-93E3-51F12B2AF4B7}" type="slidenum">
              <a:rPr lang="en-AU" smtClean="0"/>
              <a:t>‹#›</a:t>
            </a:fld>
            <a:endParaRPr lang="en-AU"/>
          </a:p>
        </p:txBody>
      </p:sp>
    </p:spTree>
    <p:extLst>
      <p:ext uri="{BB962C8B-B14F-4D97-AF65-F5344CB8AC3E}">
        <p14:creationId xmlns:p14="http://schemas.microsoft.com/office/powerpoint/2010/main" val="2187452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18B89-7F86-4317-9A18-06CD10083218}" type="datetimeFigureOut">
              <a:rPr lang="en-AU" smtClean="0"/>
              <a:t>8/03/2017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FCADDDC-D925-45DD-93E3-51F12B2AF4B7}" type="slidenum">
              <a:rPr lang="en-AU" smtClean="0"/>
              <a:t>‹#›</a:t>
            </a:fld>
            <a:endParaRPr lang="en-AU"/>
          </a:p>
        </p:txBody>
      </p:sp>
    </p:spTree>
    <p:extLst>
      <p:ext uri="{BB962C8B-B14F-4D97-AF65-F5344CB8AC3E}">
        <p14:creationId xmlns:p14="http://schemas.microsoft.com/office/powerpoint/2010/main" val="3376040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18B89-7F86-4317-9A18-06CD10083218}" type="datetimeFigureOut">
              <a:rPr lang="en-AU" smtClean="0"/>
              <a:t>8/03/2017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FCADDDC-D925-45DD-93E3-51F12B2AF4B7}" type="slidenum">
              <a:rPr lang="en-AU" smtClean="0"/>
              <a:t>‹#›</a:t>
            </a:fld>
            <a:endParaRPr lang="en-AU"/>
          </a:p>
        </p:txBody>
      </p:sp>
    </p:spTree>
    <p:extLst>
      <p:ext uri="{BB962C8B-B14F-4D97-AF65-F5344CB8AC3E}">
        <p14:creationId xmlns:p14="http://schemas.microsoft.com/office/powerpoint/2010/main" val="766244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F18B89-7F86-4317-9A18-06CD10083218}" type="datetimeFigureOut">
              <a:rPr lang="en-AU" smtClean="0"/>
              <a:t>8/03/2017</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CADDDC-D925-45DD-93E3-51F12B2AF4B7}" type="slidenum">
              <a:rPr lang="en-AU" smtClean="0"/>
              <a:t>‹#›</a:t>
            </a:fld>
            <a:endParaRPr lang="en-AU"/>
          </a:p>
        </p:txBody>
      </p:sp>
    </p:spTree>
    <p:extLst>
      <p:ext uri="{BB962C8B-B14F-4D97-AF65-F5344CB8AC3E}">
        <p14:creationId xmlns:p14="http://schemas.microsoft.com/office/powerpoint/2010/main" val="280189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AU" dirty="0"/>
          </a:p>
        </p:txBody>
      </p:sp>
      <p:sp>
        <p:nvSpPr>
          <p:cNvPr id="5" name="Subtitle 4"/>
          <p:cNvSpPr>
            <a:spLocks noGrp="1"/>
          </p:cNvSpPr>
          <p:nvPr>
            <p:ph type="subTitle" idx="1"/>
          </p:nvPr>
        </p:nvSpPr>
        <p:spPr/>
        <p:txBody>
          <a:bodyPr/>
          <a:lstStyle/>
          <a:p>
            <a:endParaRPr lang="en-AU" dirty="0">
              <a:solidFill>
                <a:schemeClr val="tx1"/>
              </a:solidFill>
            </a:endParaRPr>
          </a:p>
        </p:txBody>
      </p:sp>
      <p:sp>
        <p:nvSpPr>
          <p:cNvPr id="2" name="Slide Number Placeholder 1"/>
          <p:cNvSpPr>
            <a:spLocks noGrp="1"/>
          </p:cNvSpPr>
          <p:nvPr>
            <p:ph type="sldNum" sz="quarter" idx="12"/>
          </p:nvPr>
        </p:nvSpPr>
        <p:spPr/>
        <p:txBody>
          <a:bodyPr/>
          <a:lstStyle/>
          <a:p>
            <a:fld id="{7496895E-76E2-42F6-A806-3DF77F490EFD}" type="slidenum">
              <a:rPr lang="en-AU" smtClean="0">
                <a:solidFill>
                  <a:schemeClr val="tx1"/>
                </a:solidFill>
              </a:rPr>
              <a:t>1</a:t>
            </a:fld>
            <a:endParaRPr lang="en-AU" dirty="0">
              <a:solidFill>
                <a:schemeClr val="tx1"/>
              </a:solidFill>
            </a:endParaRPr>
          </a:p>
        </p:txBody>
      </p:sp>
      <p:pic>
        <p:nvPicPr>
          <p:cNvPr id="2052" name="Picture 4" descr="H:\2002\Presentations\Treasury\Board of Taxation\MAIN SLID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6" name="Title 1"/>
          <p:cNvSpPr txBox="1">
            <a:spLocks/>
          </p:cNvSpPr>
          <p:nvPr/>
        </p:nvSpPr>
        <p:spPr bwMode="auto">
          <a:xfrm>
            <a:off x="536104" y="404664"/>
            <a:ext cx="7772400" cy="14700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000">
                <a:solidFill>
                  <a:schemeClr val="tx1"/>
                </a:solidFill>
                <a:latin typeface="Arial" pitchFamily="34" charset="0"/>
                <a:ea typeface="+mj-ea"/>
                <a:cs typeface="Arial" pitchFamily="34" charset="0"/>
              </a:defRPr>
            </a:lvl1pPr>
            <a:lvl2pPr algn="ctr" rtl="0" eaLnBrk="1" fontAlgn="base" hangingPunct="1">
              <a:spcBef>
                <a:spcPct val="0"/>
              </a:spcBef>
              <a:spcAft>
                <a:spcPct val="0"/>
              </a:spcAft>
              <a:defRPr sz="4400">
                <a:solidFill>
                  <a:srgbClr val="CC0000"/>
                </a:solidFill>
                <a:latin typeface="Times New Roman" pitchFamily="18" charset="0"/>
              </a:defRPr>
            </a:lvl2pPr>
            <a:lvl3pPr algn="ctr" rtl="0" eaLnBrk="1" fontAlgn="base" hangingPunct="1">
              <a:spcBef>
                <a:spcPct val="0"/>
              </a:spcBef>
              <a:spcAft>
                <a:spcPct val="0"/>
              </a:spcAft>
              <a:defRPr sz="4400">
                <a:solidFill>
                  <a:srgbClr val="CC0000"/>
                </a:solidFill>
                <a:latin typeface="Times New Roman" pitchFamily="18" charset="0"/>
              </a:defRPr>
            </a:lvl3pPr>
            <a:lvl4pPr algn="ctr" rtl="0" eaLnBrk="1" fontAlgn="base" hangingPunct="1">
              <a:spcBef>
                <a:spcPct val="0"/>
              </a:spcBef>
              <a:spcAft>
                <a:spcPct val="0"/>
              </a:spcAft>
              <a:defRPr sz="4400">
                <a:solidFill>
                  <a:srgbClr val="CC0000"/>
                </a:solidFill>
                <a:latin typeface="Times New Roman" pitchFamily="18" charset="0"/>
              </a:defRPr>
            </a:lvl4pPr>
            <a:lvl5pPr algn="ctr" rtl="0" eaLnBrk="1" fontAlgn="base" hangingPunct="1">
              <a:spcBef>
                <a:spcPct val="0"/>
              </a:spcBef>
              <a:spcAft>
                <a:spcPct val="0"/>
              </a:spcAft>
              <a:defRPr sz="4400">
                <a:solidFill>
                  <a:srgbClr val="CC0000"/>
                </a:solidFill>
                <a:latin typeface="Times New Roman" pitchFamily="18" charset="0"/>
              </a:defRPr>
            </a:lvl5pPr>
            <a:lvl6pPr marL="457200" algn="ctr" rtl="0" eaLnBrk="1" fontAlgn="base" hangingPunct="1">
              <a:spcBef>
                <a:spcPct val="0"/>
              </a:spcBef>
              <a:spcAft>
                <a:spcPct val="0"/>
              </a:spcAft>
              <a:defRPr sz="4400">
                <a:solidFill>
                  <a:srgbClr val="CC0000"/>
                </a:solidFill>
                <a:latin typeface="Times New Roman" pitchFamily="18" charset="0"/>
              </a:defRPr>
            </a:lvl6pPr>
            <a:lvl7pPr marL="914400" algn="ctr" rtl="0" eaLnBrk="1" fontAlgn="base" hangingPunct="1">
              <a:spcBef>
                <a:spcPct val="0"/>
              </a:spcBef>
              <a:spcAft>
                <a:spcPct val="0"/>
              </a:spcAft>
              <a:defRPr sz="4400">
                <a:solidFill>
                  <a:srgbClr val="CC0000"/>
                </a:solidFill>
                <a:latin typeface="Times New Roman" pitchFamily="18" charset="0"/>
              </a:defRPr>
            </a:lvl7pPr>
            <a:lvl8pPr marL="1371600" algn="ctr" rtl="0" eaLnBrk="1" fontAlgn="base" hangingPunct="1">
              <a:spcBef>
                <a:spcPct val="0"/>
              </a:spcBef>
              <a:spcAft>
                <a:spcPct val="0"/>
              </a:spcAft>
              <a:defRPr sz="4400">
                <a:solidFill>
                  <a:srgbClr val="CC0000"/>
                </a:solidFill>
                <a:latin typeface="Times New Roman" pitchFamily="18" charset="0"/>
              </a:defRPr>
            </a:lvl8pPr>
            <a:lvl9pPr marL="1828800" algn="ctr" rtl="0" eaLnBrk="1" fontAlgn="base" hangingPunct="1">
              <a:spcBef>
                <a:spcPct val="0"/>
              </a:spcBef>
              <a:spcAft>
                <a:spcPct val="0"/>
              </a:spcAft>
              <a:defRPr sz="4400">
                <a:solidFill>
                  <a:srgbClr val="CC0000"/>
                </a:solidFill>
                <a:latin typeface="Times New Roman" pitchFamily="18" charset="0"/>
              </a:defRPr>
            </a:lvl9pPr>
          </a:lstStyle>
          <a:p>
            <a:r>
              <a:rPr lang="en-AU" kern="0" dirty="0" smtClean="0"/>
              <a:t>The Board </a:t>
            </a:r>
            <a:r>
              <a:rPr lang="en-AU" kern="0" smtClean="0"/>
              <a:t>of Taxation</a:t>
            </a:r>
            <a:endParaRPr lang="en-AU" kern="0" dirty="0"/>
          </a:p>
        </p:txBody>
      </p:sp>
      <p:sp>
        <p:nvSpPr>
          <p:cNvPr id="7" name="TextBox 6"/>
          <p:cNvSpPr txBox="1"/>
          <p:nvPr/>
        </p:nvSpPr>
        <p:spPr>
          <a:xfrm>
            <a:off x="1331640" y="2276872"/>
            <a:ext cx="6840760" cy="707886"/>
          </a:xfrm>
          <a:prstGeom prst="rect">
            <a:avLst/>
          </a:prstGeom>
          <a:noFill/>
        </p:spPr>
        <p:txBody>
          <a:bodyPr wrap="square" rtlCol="0">
            <a:spAutoFit/>
          </a:bodyPr>
          <a:lstStyle/>
          <a:p>
            <a:pPr algn="ctr"/>
            <a:r>
              <a:rPr lang="en-AU" sz="4000" b="1" dirty="0" smtClean="0"/>
              <a:t>Ann-Maree Wolff</a:t>
            </a:r>
            <a:endParaRPr lang="en-AU" sz="4000" b="1" dirty="0"/>
          </a:p>
        </p:txBody>
      </p:sp>
    </p:spTree>
    <p:extLst>
      <p:ext uri="{BB962C8B-B14F-4D97-AF65-F5344CB8AC3E}">
        <p14:creationId xmlns:p14="http://schemas.microsoft.com/office/powerpoint/2010/main" val="3363277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Voluntary Tax Transparency Code</a:t>
            </a:r>
            <a:endParaRPr lang="en-A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0802" y="4216829"/>
            <a:ext cx="3962572" cy="2636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457200" y="1600201"/>
            <a:ext cx="8229600" cy="4565104"/>
          </a:xfrm>
        </p:spPr>
        <p:txBody>
          <a:bodyPr>
            <a:normAutofit/>
          </a:bodyPr>
          <a:lstStyle/>
          <a:p>
            <a:pPr lvl="0"/>
            <a:r>
              <a:rPr lang="en-AU" dirty="0"/>
              <a:t>The Code is focused on enabling </a:t>
            </a:r>
            <a:r>
              <a:rPr lang="en-AU" dirty="0" smtClean="0"/>
              <a:t>businesses to </a:t>
            </a:r>
            <a:r>
              <a:rPr lang="en-AU" dirty="0"/>
              <a:t>be more transparent about their tax affairs</a:t>
            </a:r>
            <a:r>
              <a:rPr lang="en-AU" dirty="0" smtClean="0"/>
              <a:t>.</a:t>
            </a:r>
          </a:p>
          <a:p>
            <a:r>
              <a:rPr lang="en-AU" dirty="0"/>
              <a:t>As at 7 March 2017:</a:t>
            </a:r>
          </a:p>
          <a:p>
            <a:pPr lvl="1"/>
            <a:r>
              <a:rPr lang="en-AU" dirty="0"/>
              <a:t>72 organisations indicated intention to adopt the Code.</a:t>
            </a:r>
          </a:p>
          <a:p>
            <a:pPr lvl="1"/>
            <a:r>
              <a:rPr lang="en-AU" dirty="0"/>
              <a:t>Of these, 31 organisations </a:t>
            </a:r>
          </a:p>
          <a:p>
            <a:pPr marL="57150" indent="0">
              <a:buNone/>
            </a:pPr>
            <a:r>
              <a:rPr lang="en-AU" sz="2800" dirty="0"/>
              <a:t> </a:t>
            </a:r>
            <a:r>
              <a:rPr lang="en-AU" sz="2800" dirty="0" smtClean="0"/>
              <a:t>        have </a:t>
            </a:r>
            <a:r>
              <a:rPr lang="en-AU" sz="2800" dirty="0"/>
              <a:t>published their </a:t>
            </a:r>
            <a:endParaRPr lang="en-AU" sz="2800" dirty="0" smtClean="0"/>
          </a:p>
          <a:p>
            <a:pPr marL="57150" indent="0">
              <a:buNone/>
            </a:pPr>
            <a:r>
              <a:rPr lang="en-AU" sz="2800" dirty="0"/>
              <a:t> </a:t>
            </a:r>
            <a:r>
              <a:rPr lang="en-AU" sz="2800" dirty="0" smtClean="0"/>
              <a:t>        tax </a:t>
            </a:r>
            <a:r>
              <a:rPr lang="en-AU" sz="2800" dirty="0"/>
              <a:t>transparency reports</a:t>
            </a:r>
            <a:r>
              <a:rPr lang="en-AU" sz="2400" dirty="0"/>
              <a:t>.  </a:t>
            </a:r>
            <a:endParaRPr lang="en-AU" sz="2800" dirty="0"/>
          </a:p>
          <a:p>
            <a:pPr lvl="1"/>
            <a:endParaRPr lang="en-AU" dirty="0"/>
          </a:p>
          <a:p>
            <a:pPr lvl="0"/>
            <a:endParaRPr lang="en-AU" dirty="0"/>
          </a:p>
        </p:txBody>
      </p:sp>
    </p:spTree>
    <p:extLst>
      <p:ext uri="{BB962C8B-B14F-4D97-AF65-F5344CB8AC3E}">
        <p14:creationId xmlns:p14="http://schemas.microsoft.com/office/powerpoint/2010/main" val="1854147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Take-up</a:t>
            </a:r>
            <a:endParaRPr lang="en-AU" dirty="0"/>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9832" y="4611693"/>
            <a:ext cx="3021360" cy="22660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p:txBody>
          <a:bodyPr>
            <a:normAutofit/>
          </a:bodyPr>
          <a:lstStyle/>
          <a:p>
            <a:r>
              <a:rPr lang="en-AU" dirty="0" smtClean="0"/>
              <a:t>According to recent stats from the CTA, c</a:t>
            </a:r>
            <a:r>
              <a:rPr lang="en-US" dirty="0" smtClean="0"/>
              <a:t>corporates indicating their intention to adopt covers:</a:t>
            </a:r>
          </a:p>
          <a:p>
            <a:pPr lvl="1"/>
            <a:r>
              <a:rPr lang="en-US" dirty="0" smtClean="0"/>
              <a:t>almost </a:t>
            </a:r>
            <a:r>
              <a:rPr lang="en-US" dirty="0"/>
              <a:t>40% of total </a:t>
            </a:r>
            <a:r>
              <a:rPr lang="en-US" dirty="0" smtClean="0"/>
              <a:t>income; </a:t>
            </a:r>
            <a:r>
              <a:rPr lang="en-US" dirty="0"/>
              <a:t>and </a:t>
            </a:r>
            <a:endParaRPr lang="en-US" dirty="0" smtClean="0"/>
          </a:p>
          <a:p>
            <a:pPr lvl="1"/>
            <a:r>
              <a:rPr lang="en-US" dirty="0" smtClean="0"/>
              <a:t>60</a:t>
            </a:r>
            <a:r>
              <a:rPr lang="en-US" dirty="0"/>
              <a:t>% of taxable income and tax payable of the entities covered by the ATO’s publicly released data for the 2014-15 </a:t>
            </a:r>
            <a:r>
              <a:rPr lang="en-US" dirty="0" smtClean="0"/>
              <a:t>year.</a:t>
            </a:r>
          </a:p>
        </p:txBody>
      </p:sp>
    </p:spTree>
    <p:extLst>
      <p:ext uri="{BB962C8B-B14F-4D97-AF65-F5344CB8AC3E}">
        <p14:creationId xmlns:p14="http://schemas.microsoft.com/office/powerpoint/2010/main" val="1110939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1143000"/>
          </a:xfrm>
        </p:spPr>
        <p:txBody>
          <a:bodyPr>
            <a:normAutofit/>
          </a:bodyPr>
          <a:lstStyle/>
          <a:p>
            <a:r>
              <a:rPr lang="en-AU" dirty="0" smtClean="0"/>
              <a:t>Catalogue of signatories</a:t>
            </a:r>
            <a:endParaRPr lang="en-AU" dirty="0"/>
          </a:p>
        </p:txBody>
      </p:sp>
      <p:sp>
        <p:nvSpPr>
          <p:cNvPr id="4" name="Slide Number Placeholder 3"/>
          <p:cNvSpPr>
            <a:spLocks noGrp="1"/>
          </p:cNvSpPr>
          <p:nvPr>
            <p:ph type="sldNum" sz="quarter" idx="12"/>
          </p:nvPr>
        </p:nvSpPr>
        <p:spPr/>
        <p:txBody>
          <a:bodyPr/>
          <a:lstStyle/>
          <a:p>
            <a:fld id="{7496895E-76E2-42F6-A806-3DF77F490EFD}" type="slidenum">
              <a:rPr lang="en-AU" smtClean="0">
                <a:solidFill>
                  <a:prstClr val="black">
                    <a:tint val="75000"/>
                  </a:prstClr>
                </a:solidFill>
              </a:rPr>
              <a:pPr/>
              <a:t>4</a:t>
            </a:fld>
            <a:endParaRPr lang="en-AU" dirty="0">
              <a:solidFill>
                <a:prstClr val="black">
                  <a:tint val="75000"/>
                </a:prst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790292102"/>
              </p:ext>
            </p:extLst>
          </p:nvPr>
        </p:nvGraphicFramePr>
        <p:xfrm>
          <a:off x="457200" y="1412789"/>
          <a:ext cx="8291264" cy="4896530"/>
        </p:xfrm>
        <a:graphic>
          <a:graphicData uri="http://schemas.openxmlformats.org/drawingml/2006/table">
            <a:tbl>
              <a:tblPr firstRow="1" firstCol="1" bandRow="1">
                <a:tableStyleId>{5C22544A-7EE6-4342-B048-85BDC9FD1C3A}</a:tableStyleId>
              </a:tblPr>
              <a:tblGrid>
                <a:gridCol w="4145632"/>
                <a:gridCol w="4145632"/>
              </a:tblGrid>
              <a:tr h="233168">
                <a:tc>
                  <a:txBody>
                    <a:bodyPr/>
                    <a:lstStyle/>
                    <a:p>
                      <a:pPr>
                        <a:lnSpc>
                          <a:spcPct val="115000"/>
                        </a:lnSpc>
                        <a:spcAft>
                          <a:spcPts val="1500"/>
                        </a:spcAft>
                      </a:pPr>
                      <a:r>
                        <a:rPr lang="en-AU" sz="1050" dirty="0">
                          <a:effectLst/>
                        </a:rPr>
                        <a:t>Organisation</a:t>
                      </a:r>
                      <a:endParaRPr lang="en-AU" sz="1100" dirty="0">
                        <a:effectLst/>
                        <a:latin typeface="Calibri"/>
                        <a:ea typeface="Calibri"/>
                        <a:cs typeface="Times New Roman"/>
                      </a:endParaRPr>
                    </a:p>
                  </a:txBody>
                  <a:tcPr marL="0" marR="0" marT="0" marB="0" anchor="ctr"/>
                </a:tc>
                <a:tc>
                  <a:txBody>
                    <a:bodyPr/>
                    <a:lstStyle/>
                    <a:p>
                      <a:pPr>
                        <a:lnSpc>
                          <a:spcPct val="115000"/>
                        </a:lnSpc>
                        <a:spcAft>
                          <a:spcPts val="1500"/>
                        </a:spcAft>
                      </a:pPr>
                      <a:r>
                        <a:rPr lang="en-AU" sz="1050">
                          <a:effectLst/>
                        </a:rPr>
                        <a:t>Financial Year ending for Tax Transparency Report</a:t>
                      </a:r>
                      <a:endParaRPr lang="en-AU" sz="1100">
                        <a:effectLst/>
                        <a:latin typeface="Calibri"/>
                        <a:ea typeface="Calibri"/>
                        <a:cs typeface="Times New Roman"/>
                      </a:endParaRPr>
                    </a:p>
                  </a:txBody>
                  <a:tcPr marL="0" marR="0" marT="0" marB="0" anchor="ctr"/>
                </a:tc>
              </a:tr>
              <a:tr h="233168">
                <a:tc>
                  <a:txBody>
                    <a:bodyPr/>
                    <a:lstStyle/>
                    <a:p>
                      <a:pPr>
                        <a:lnSpc>
                          <a:spcPct val="115000"/>
                        </a:lnSpc>
                        <a:spcAft>
                          <a:spcPts val="1500"/>
                        </a:spcAft>
                      </a:pPr>
                      <a:r>
                        <a:rPr lang="en-AU" sz="1050" dirty="0">
                          <a:effectLst/>
                        </a:rPr>
                        <a:t>AGL Energy Ltd</a:t>
                      </a:r>
                      <a:endParaRPr lang="en-AU" sz="1100" dirty="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a:t>
                      </a:r>
                      <a:endParaRPr lang="en-AU" sz="1100">
                        <a:effectLst/>
                        <a:latin typeface="Calibri"/>
                        <a:ea typeface="Calibri"/>
                        <a:cs typeface="Times New Roman"/>
                      </a:endParaRPr>
                    </a:p>
                  </a:txBody>
                  <a:tcPr marL="0" marR="0" marT="0" marB="0" anchor="ctr"/>
                </a:tc>
              </a:tr>
              <a:tr h="233168">
                <a:tc>
                  <a:txBody>
                    <a:bodyPr/>
                    <a:lstStyle/>
                    <a:p>
                      <a:pPr>
                        <a:lnSpc>
                          <a:spcPct val="115000"/>
                        </a:lnSpc>
                        <a:spcAft>
                          <a:spcPts val="0"/>
                        </a:spcAft>
                      </a:pPr>
                      <a:r>
                        <a:rPr lang="en-AU" sz="1050">
                          <a:effectLst/>
                        </a:rPr>
                        <a:t>AMCIL Investments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 (Published) </a:t>
                      </a:r>
                      <a:endParaRPr lang="en-AU" sz="1100">
                        <a:effectLst/>
                        <a:latin typeface="Calibri"/>
                        <a:ea typeface="Calibri"/>
                        <a:cs typeface="Times New Roman"/>
                      </a:endParaRPr>
                    </a:p>
                  </a:txBody>
                  <a:tcPr marL="0" marR="0" marT="0" marB="0" anchor="ctr"/>
                </a:tc>
              </a:tr>
              <a:tr h="233168">
                <a:tc>
                  <a:txBody>
                    <a:bodyPr/>
                    <a:lstStyle/>
                    <a:p>
                      <a:pPr>
                        <a:lnSpc>
                          <a:spcPct val="115000"/>
                        </a:lnSpc>
                        <a:spcAft>
                          <a:spcPts val="0"/>
                        </a:spcAft>
                      </a:pPr>
                      <a:r>
                        <a:rPr lang="en-AU" sz="1050" dirty="0">
                          <a:effectLst/>
                        </a:rPr>
                        <a:t>AMP Limited</a:t>
                      </a:r>
                      <a:endParaRPr lang="en-AU" sz="1100" dirty="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31 December 2015 (Published)</a:t>
                      </a:r>
                      <a:endParaRPr lang="en-AU" sz="1100">
                        <a:effectLst/>
                        <a:latin typeface="Calibri"/>
                        <a:ea typeface="Calibri"/>
                        <a:cs typeface="Times New Roman"/>
                      </a:endParaRPr>
                    </a:p>
                  </a:txBody>
                  <a:tcPr marL="0" marR="0" marT="0" marB="0" anchor="ctr"/>
                </a:tc>
              </a:tr>
              <a:tr h="233168">
                <a:tc>
                  <a:txBody>
                    <a:bodyPr/>
                    <a:lstStyle/>
                    <a:p>
                      <a:pPr>
                        <a:lnSpc>
                          <a:spcPct val="115000"/>
                        </a:lnSpc>
                        <a:spcAft>
                          <a:spcPts val="0"/>
                        </a:spcAft>
                      </a:pPr>
                      <a:r>
                        <a:rPr lang="en-AU" sz="1050">
                          <a:effectLst/>
                        </a:rPr>
                        <a:t>ANZ</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September 2016 (Published) </a:t>
                      </a:r>
                      <a:endParaRPr lang="en-AU" sz="1100">
                        <a:effectLst/>
                        <a:latin typeface="Calibri"/>
                        <a:ea typeface="Calibri"/>
                        <a:cs typeface="Times New Roman"/>
                      </a:endParaRPr>
                    </a:p>
                  </a:txBody>
                  <a:tcPr marL="0" marR="0" marT="0" marB="0" anchor="ctr"/>
                </a:tc>
              </a:tr>
              <a:tr h="233168">
                <a:tc>
                  <a:txBody>
                    <a:bodyPr/>
                    <a:lstStyle/>
                    <a:p>
                      <a:pPr>
                        <a:lnSpc>
                          <a:spcPct val="115000"/>
                        </a:lnSpc>
                        <a:spcAft>
                          <a:spcPts val="0"/>
                        </a:spcAft>
                      </a:pPr>
                      <a:r>
                        <a:rPr lang="en-AU" sz="1050">
                          <a:effectLst/>
                        </a:rPr>
                        <a:t>APA Group</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 (Published) </a:t>
                      </a:r>
                      <a:endParaRPr lang="en-AU" sz="1100">
                        <a:effectLst/>
                        <a:latin typeface="Calibri"/>
                        <a:ea typeface="Calibri"/>
                        <a:cs typeface="Times New Roman"/>
                      </a:endParaRPr>
                    </a:p>
                  </a:txBody>
                  <a:tcPr marL="0" marR="0" marT="0" marB="0" anchor="ctr"/>
                </a:tc>
              </a:tr>
              <a:tr h="233168">
                <a:tc>
                  <a:txBody>
                    <a:bodyPr/>
                    <a:lstStyle/>
                    <a:p>
                      <a:pPr>
                        <a:lnSpc>
                          <a:spcPct val="115000"/>
                        </a:lnSpc>
                        <a:spcAft>
                          <a:spcPts val="0"/>
                        </a:spcAft>
                      </a:pPr>
                      <a:r>
                        <a:rPr lang="en-AU" sz="1050">
                          <a:effectLst/>
                        </a:rPr>
                        <a:t>ASX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2017</a:t>
                      </a:r>
                      <a:endParaRPr lang="en-AU" sz="1100">
                        <a:effectLst/>
                        <a:latin typeface="Calibri"/>
                        <a:ea typeface="Calibri"/>
                        <a:cs typeface="Times New Roman"/>
                      </a:endParaRPr>
                    </a:p>
                  </a:txBody>
                  <a:tcPr marL="0" marR="0" marT="0" marB="0" anchor="ctr"/>
                </a:tc>
              </a:tr>
              <a:tr h="233168">
                <a:tc>
                  <a:txBody>
                    <a:bodyPr/>
                    <a:lstStyle/>
                    <a:p>
                      <a:pPr>
                        <a:lnSpc>
                          <a:spcPct val="115000"/>
                        </a:lnSpc>
                        <a:spcAft>
                          <a:spcPts val="0"/>
                        </a:spcAft>
                      </a:pPr>
                      <a:r>
                        <a:rPr lang="en-AU" sz="1050">
                          <a:effectLst/>
                        </a:rPr>
                        <a:t>Aurizon Holdings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 (Published)</a:t>
                      </a:r>
                      <a:endParaRPr lang="en-AU" sz="1100">
                        <a:effectLst/>
                        <a:latin typeface="Calibri"/>
                        <a:ea typeface="Calibri"/>
                        <a:cs typeface="Times New Roman"/>
                      </a:endParaRPr>
                    </a:p>
                  </a:txBody>
                  <a:tcPr marL="0" marR="0" marT="0" marB="0" anchor="ctr"/>
                </a:tc>
              </a:tr>
              <a:tr h="233168">
                <a:tc>
                  <a:txBody>
                    <a:bodyPr/>
                    <a:lstStyle/>
                    <a:p>
                      <a:pPr>
                        <a:lnSpc>
                          <a:spcPct val="115000"/>
                        </a:lnSpc>
                        <a:spcAft>
                          <a:spcPts val="0"/>
                        </a:spcAft>
                      </a:pPr>
                      <a:r>
                        <a:rPr lang="en-AU" sz="1050">
                          <a:effectLst/>
                        </a:rPr>
                        <a:t>Ausdrill Ltd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 (Published)</a:t>
                      </a:r>
                      <a:endParaRPr lang="en-AU" sz="1100">
                        <a:effectLst/>
                        <a:latin typeface="Calibri"/>
                        <a:ea typeface="Calibri"/>
                        <a:cs typeface="Times New Roman"/>
                      </a:endParaRPr>
                    </a:p>
                  </a:txBody>
                  <a:tcPr marL="0" marR="0" marT="0" marB="0" anchor="ctr"/>
                </a:tc>
              </a:tr>
              <a:tr h="233168">
                <a:tc>
                  <a:txBody>
                    <a:bodyPr/>
                    <a:lstStyle/>
                    <a:p>
                      <a:pPr>
                        <a:lnSpc>
                          <a:spcPct val="115000"/>
                        </a:lnSpc>
                        <a:spcAft>
                          <a:spcPts val="0"/>
                        </a:spcAft>
                      </a:pPr>
                      <a:r>
                        <a:rPr lang="en-AU" sz="1050">
                          <a:effectLst/>
                        </a:rPr>
                        <a:t>AusNet Services Ltd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31 March 2017</a:t>
                      </a:r>
                      <a:endParaRPr lang="en-AU" sz="1100">
                        <a:effectLst/>
                        <a:latin typeface="Calibri"/>
                        <a:ea typeface="Calibri"/>
                        <a:cs typeface="Times New Roman"/>
                      </a:endParaRPr>
                    </a:p>
                  </a:txBody>
                  <a:tcPr marL="0" marR="0" marT="0" marB="0" anchor="ctr"/>
                </a:tc>
              </a:tr>
              <a:tr h="233168">
                <a:tc>
                  <a:txBody>
                    <a:bodyPr/>
                    <a:lstStyle/>
                    <a:p>
                      <a:pPr>
                        <a:lnSpc>
                          <a:spcPct val="115000"/>
                        </a:lnSpc>
                        <a:spcAft>
                          <a:spcPts val="0"/>
                        </a:spcAft>
                      </a:pPr>
                      <a:r>
                        <a:rPr lang="en-AU" sz="1050">
                          <a:effectLst/>
                        </a:rPr>
                        <a:t>Australian Foundation Investment Company Ltd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 (Published)</a:t>
                      </a:r>
                      <a:endParaRPr lang="en-AU" sz="1100">
                        <a:effectLst/>
                        <a:latin typeface="Calibri"/>
                        <a:ea typeface="Calibri"/>
                        <a:cs typeface="Times New Roman"/>
                      </a:endParaRPr>
                    </a:p>
                  </a:txBody>
                  <a:tcPr marL="0" marR="0" marT="0" marB="0" anchor="ctr"/>
                </a:tc>
              </a:tr>
              <a:tr h="466338">
                <a:tc>
                  <a:txBody>
                    <a:bodyPr/>
                    <a:lstStyle/>
                    <a:p>
                      <a:pPr>
                        <a:lnSpc>
                          <a:spcPct val="115000"/>
                        </a:lnSpc>
                        <a:spcAft>
                          <a:spcPts val="0"/>
                        </a:spcAft>
                      </a:pPr>
                      <a:r>
                        <a:rPr lang="en-AU" sz="1050">
                          <a:effectLst/>
                        </a:rPr>
                        <a:t>Australian Postal Corporation</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Progressive implementation starting FYE 30 June 2016 and fully compliant FYE 30 June 2017</a:t>
                      </a:r>
                      <a:endParaRPr lang="en-AU" sz="1100">
                        <a:effectLst/>
                        <a:latin typeface="Calibri"/>
                        <a:ea typeface="Calibri"/>
                        <a:cs typeface="Times New Roman"/>
                      </a:endParaRPr>
                    </a:p>
                  </a:txBody>
                  <a:tcPr marL="0" marR="0" marT="0" marB="0" anchor="ctr"/>
                </a:tc>
              </a:tr>
              <a:tr h="233168">
                <a:tc>
                  <a:txBody>
                    <a:bodyPr/>
                    <a:lstStyle/>
                    <a:p>
                      <a:pPr>
                        <a:lnSpc>
                          <a:spcPct val="115000"/>
                        </a:lnSpc>
                        <a:spcAft>
                          <a:spcPts val="0"/>
                        </a:spcAft>
                      </a:pPr>
                      <a:r>
                        <a:rPr lang="en-AU" sz="1050">
                          <a:effectLst/>
                        </a:rPr>
                        <a:t>Australian Unity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2017</a:t>
                      </a:r>
                      <a:endParaRPr lang="en-AU" sz="1100">
                        <a:effectLst/>
                        <a:latin typeface="Calibri"/>
                        <a:ea typeface="Calibri"/>
                        <a:cs typeface="Times New Roman"/>
                      </a:endParaRPr>
                    </a:p>
                  </a:txBody>
                  <a:tcPr marL="0" marR="0" marT="0" marB="0" anchor="ctr"/>
                </a:tc>
              </a:tr>
              <a:tr h="233168">
                <a:tc>
                  <a:txBody>
                    <a:bodyPr/>
                    <a:lstStyle/>
                    <a:p>
                      <a:pPr>
                        <a:lnSpc>
                          <a:spcPct val="115000"/>
                        </a:lnSpc>
                        <a:spcAft>
                          <a:spcPts val="0"/>
                        </a:spcAft>
                      </a:pPr>
                      <a:r>
                        <a:rPr lang="en-AU" sz="1050">
                          <a:effectLst/>
                        </a:rPr>
                        <a:t>AWE Ltd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 (Published)</a:t>
                      </a:r>
                      <a:endParaRPr lang="en-AU" sz="1100">
                        <a:effectLst/>
                        <a:latin typeface="Calibri"/>
                        <a:ea typeface="Calibri"/>
                        <a:cs typeface="Times New Roman"/>
                      </a:endParaRPr>
                    </a:p>
                  </a:txBody>
                  <a:tcPr marL="0" marR="0" marT="0" marB="0" anchor="ctr"/>
                </a:tc>
              </a:tr>
              <a:tr h="233168">
                <a:tc>
                  <a:txBody>
                    <a:bodyPr/>
                    <a:lstStyle/>
                    <a:p>
                      <a:pPr>
                        <a:lnSpc>
                          <a:spcPct val="115000"/>
                        </a:lnSpc>
                        <a:spcAft>
                          <a:spcPts val="0"/>
                        </a:spcAft>
                      </a:pPr>
                      <a:r>
                        <a:rPr lang="en-AU" sz="1050">
                          <a:effectLst/>
                        </a:rPr>
                        <a:t>Bank of Queensland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31 August 2016</a:t>
                      </a:r>
                      <a:endParaRPr lang="en-AU" sz="1100">
                        <a:effectLst/>
                        <a:latin typeface="Calibri"/>
                        <a:ea typeface="Calibri"/>
                        <a:cs typeface="Times New Roman"/>
                      </a:endParaRPr>
                    </a:p>
                  </a:txBody>
                  <a:tcPr marL="0" marR="0" marT="0" marB="0" anchor="ctr"/>
                </a:tc>
              </a:tr>
              <a:tr h="233168">
                <a:tc>
                  <a:txBody>
                    <a:bodyPr/>
                    <a:lstStyle/>
                    <a:p>
                      <a:pPr>
                        <a:lnSpc>
                          <a:spcPct val="115000"/>
                        </a:lnSpc>
                        <a:spcAft>
                          <a:spcPts val="0"/>
                        </a:spcAft>
                      </a:pPr>
                      <a:r>
                        <a:rPr lang="en-AU" sz="1050">
                          <a:effectLst/>
                        </a:rPr>
                        <a:t>Bendigo and Adelaide Bank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a:t>
                      </a:r>
                      <a:endParaRPr lang="en-AU" sz="1100">
                        <a:effectLst/>
                        <a:latin typeface="Calibri"/>
                        <a:ea typeface="Calibri"/>
                        <a:cs typeface="Times New Roman"/>
                      </a:endParaRPr>
                    </a:p>
                  </a:txBody>
                  <a:tcPr marL="0" marR="0" marT="0" marB="0" anchor="ctr"/>
                </a:tc>
              </a:tr>
              <a:tr h="233168">
                <a:tc>
                  <a:txBody>
                    <a:bodyPr/>
                    <a:lstStyle/>
                    <a:p>
                      <a:pPr>
                        <a:lnSpc>
                          <a:spcPct val="115000"/>
                        </a:lnSpc>
                        <a:spcAft>
                          <a:spcPts val="0"/>
                        </a:spcAft>
                      </a:pPr>
                      <a:r>
                        <a:rPr lang="en-AU" sz="1050">
                          <a:effectLst/>
                        </a:rPr>
                        <a:t>BHP</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 (Published) </a:t>
                      </a:r>
                      <a:endParaRPr lang="en-AU" sz="1100">
                        <a:effectLst/>
                        <a:latin typeface="Calibri"/>
                        <a:ea typeface="Calibri"/>
                        <a:cs typeface="Times New Roman"/>
                      </a:endParaRPr>
                    </a:p>
                  </a:txBody>
                  <a:tcPr marL="0" marR="0" marT="0" marB="0" anchor="ctr"/>
                </a:tc>
              </a:tr>
              <a:tr h="233168">
                <a:tc>
                  <a:txBody>
                    <a:bodyPr/>
                    <a:lstStyle/>
                    <a:p>
                      <a:pPr>
                        <a:lnSpc>
                          <a:spcPct val="115000"/>
                        </a:lnSpc>
                        <a:spcAft>
                          <a:spcPts val="0"/>
                        </a:spcAft>
                      </a:pPr>
                      <a:r>
                        <a:rPr lang="en-AU" sz="1050">
                          <a:effectLst/>
                        </a:rPr>
                        <a:t>Blackmores Ltd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 (Published)</a:t>
                      </a:r>
                      <a:endParaRPr lang="en-AU" sz="1100">
                        <a:effectLst/>
                        <a:latin typeface="Calibri"/>
                        <a:ea typeface="Calibri"/>
                        <a:cs typeface="Times New Roman"/>
                      </a:endParaRPr>
                    </a:p>
                  </a:txBody>
                  <a:tcPr marL="0" marR="0" marT="0" marB="0" anchor="ctr"/>
                </a:tc>
              </a:tr>
              <a:tr h="233168">
                <a:tc>
                  <a:txBody>
                    <a:bodyPr/>
                    <a:lstStyle/>
                    <a:p>
                      <a:pPr>
                        <a:lnSpc>
                          <a:spcPct val="115000"/>
                        </a:lnSpc>
                        <a:spcAft>
                          <a:spcPts val="0"/>
                        </a:spcAft>
                      </a:pPr>
                      <a:r>
                        <a:rPr lang="en-AU" sz="1050">
                          <a:effectLst/>
                        </a:rPr>
                        <a:t>BP Australia</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31 December 2016</a:t>
                      </a:r>
                      <a:endParaRPr lang="en-AU" sz="1100">
                        <a:effectLst/>
                        <a:latin typeface="Calibri"/>
                        <a:ea typeface="Calibri"/>
                        <a:cs typeface="Times New Roman"/>
                      </a:endParaRPr>
                    </a:p>
                  </a:txBody>
                  <a:tcPr marL="0" marR="0" marT="0" marB="0" anchor="ctr"/>
                </a:tc>
              </a:tr>
              <a:tr h="233168">
                <a:tc>
                  <a:txBody>
                    <a:bodyPr/>
                    <a:lstStyle/>
                    <a:p>
                      <a:pPr>
                        <a:lnSpc>
                          <a:spcPct val="115000"/>
                        </a:lnSpc>
                        <a:spcAft>
                          <a:spcPts val="0"/>
                        </a:spcAft>
                      </a:pPr>
                      <a:r>
                        <a:rPr lang="en-AU" sz="1050">
                          <a:effectLst/>
                        </a:rPr>
                        <a:t>BT Investment Management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dirty="0">
                          <a:effectLst/>
                        </a:rPr>
                        <a:t>30 September 2016 (Published)</a:t>
                      </a:r>
                      <a:endParaRPr lang="en-AU" sz="11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4007237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55703108"/>
              </p:ext>
            </p:extLst>
          </p:nvPr>
        </p:nvGraphicFramePr>
        <p:xfrm>
          <a:off x="457200" y="1412785"/>
          <a:ext cx="8363272" cy="4968542"/>
        </p:xfrm>
        <a:graphic>
          <a:graphicData uri="http://schemas.openxmlformats.org/drawingml/2006/table">
            <a:tbl>
              <a:tblPr firstRow="1" firstCol="1" bandRow="1">
                <a:tableStyleId>{5C22544A-7EE6-4342-B048-85BDC9FD1C3A}</a:tableStyleId>
              </a:tblPr>
              <a:tblGrid>
                <a:gridCol w="4181636"/>
                <a:gridCol w="4181636"/>
              </a:tblGrid>
              <a:tr h="236087">
                <a:tc>
                  <a:txBody>
                    <a:bodyPr/>
                    <a:lstStyle/>
                    <a:p>
                      <a:pPr>
                        <a:lnSpc>
                          <a:spcPct val="115000"/>
                        </a:lnSpc>
                        <a:spcAft>
                          <a:spcPts val="0"/>
                        </a:spcAft>
                      </a:pPr>
                      <a:r>
                        <a:rPr lang="en-AU" sz="1100" dirty="0" smtClean="0">
                          <a:effectLst/>
                          <a:latin typeface="Calibri"/>
                          <a:ea typeface="Calibri"/>
                          <a:cs typeface="Times New Roman"/>
                        </a:rPr>
                        <a:t>Organisation</a:t>
                      </a:r>
                      <a:endParaRPr lang="en-AU" sz="1100" dirty="0">
                        <a:effectLst/>
                        <a:latin typeface="Calibri"/>
                        <a:ea typeface="Calibri"/>
                        <a:cs typeface="Times New Roman"/>
                      </a:endParaRPr>
                    </a:p>
                  </a:txBody>
                  <a:tcPr marL="0" marR="0" marT="0" marB="0" anchor="ctr"/>
                </a:tc>
                <a:tc>
                  <a:txBody>
                    <a:bodyPr/>
                    <a:lstStyle/>
                    <a:p>
                      <a:pPr>
                        <a:lnSpc>
                          <a:spcPct val="115000"/>
                        </a:lnSpc>
                        <a:spcAft>
                          <a:spcPts val="750"/>
                        </a:spcAft>
                      </a:pPr>
                      <a:r>
                        <a:rPr lang="en-AU" sz="1100" dirty="0" smtClean="0">
                          <a:effectLst/>
                          <a:latin typeface="Calibri"/>
                          <a:ea typeface="Calibri"/>
                          <a:cs typeface="Times New Roman"/>
                        </a:rPr>
                        <a:t>Financial Year ending for Tax Transparency Report</a:t>
                      </a:r>
                      <a:endParaRPr lang="en-AU" sz="1100" dirty="0">
                        <a:effectLst/>
                        <a:latin typeface="Calibri"/>
                        <a:ea typeface="Calibri"/>
                        <a:cs typeface="Times New Roman"/>
                      </a:endParaRPr>
                    </a:p>
                  </a:txBody>
                  <a:tcPr marL="0" marR="0" marT="0" marB="0" anchor="ctr"/>
                </a:tc>
              </a:tr>
              <a:tr h="225355">
                <a:tc>
                  <a:txBody>
                    <a:bodyPr/>
                    <a:lstStyle/>
                    <a:p>
                      <a:pPr>
                        <a:lnSpc>
                          <a:spcPct val="115000"/>
                        </a:lnSpc>
                        <a:spcAft>
                          <a:spcPts val="0"/>
                        </a:spcAft>
                      </a:pPr>
                      <a:r>
                        <a:rPr lang="en-AU" sz="1050">
                          <a:effectLst/>
                        </a:rPr>
                        <a:t>Caltex Australia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dirty="0">
                          <a:effectLst/>
                        </a:rPr>
                        <a:t>31 December 2016</a:t>
                      </a:r>
                      <a:endParaRPr lang="en-AU" sz="1100" dirty="0">
                        <a:effectLst/>
                        <a:latin typeface="Calibri"/>
                        <a:ea typeface="Calibri"/>
                        <a:cs typeface="Times New Roman"/>
                      </a:endParaRPr>
                    </a:p>
                  </a:txBody>
                  <a:tcPr marL="0" marR="0" marT="0" marB="0" anchor="ctr"/>
                </a:tc>
              </a:tr>
              <a:tr h="225355">
                <a:tc>
                  <a:txBody>
                    <a:bodyPr/>
                    <a:lstStyle/>
                    <a:p>
                      <a:pPr>
                        <a:lnSpc>
                          <a:spcPct val="115000"/>
                        </a:lnSpc>
                        <a:spcAft>
                          <a:spcPts val="0"/>
                        </a:spcAft>
                      </a:pPr>
                      <a:r>
                        <a:rPr lang="en-AU" sz="1050">
                          <a:effectLst/>
                        </a:rPr>
                        <a:t>Cleanaway Waste Management Ltd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a:t>
                      </a:r>
                      <a:endParaRPr lang="en-AU" sz="1100">
                        <a:effectLst/>
                        <a:latin typeface="Calibri"/>
                        <a:ea typeface="Calibri"/>
                        <a:cs typeface="Times New Roman"/>
                      </a:endParaRPr>
                    </a:p>
                  </a:txBody>
                  <a:tcPr marL="0" marR="0" marT="0" marB="0" anchor="ctr"/>
                </a:tc>
              </a:tr>
              <a:tr h="225355">
                <a:tc>
                  <a:txBody>
                    <a:bodyPr/>
                    <a:lstStyle/>
                    <a:p>
                      <a:pPr>
                        <a:lnSpc>
                          <a:spcPct val="115000"/>
                        </a:lnSpc>
                        <a:spcAft>
                          <a:spcPts val="0"/>
                        </a:spcAft>
                      </a:pPr>
                      <a:r>
                        <a:rPr lang="en-AU" sz="1050">
                          <a:effectLst/>
                        </a:rPr>
                        <a:t>Coca Cola Amatil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31 December 2016</a:t>
                      </a:r>
                      <a:endParaRPr lang="en-AU" sz="1100">
                        <a:effectLst/>
                        <a:latin typeface="Calibri"/>
                        <a:ea typeface="Calibri"/>
                        <a:cs typeface="Times New Roman"/>
                      </a:endParaRPr>
                    </a:p>
                  </a:txBody>
                  <a:tcPr marL="0" marR="0" marT="0" marB="0" anchor="ctr"/>
                </a:tc>
              </a:tr>
              <a:tr h="225355">
                <a:tc>
                  <a:txBody>
                    <a:bodyPr/>
                    <a:lstStyle/>
                    <a:p>
                      <a:pPr>
                        <a:lnSpc>
                          <a:spcPct val="115000"/>
                        </a:lnSpc>
                        <a:spcAft>
                          <a:spcPts val="0"/>
                        </a:spcAft>
                      </a:pPr>
                      <a:r>
                        <a:rPr lang="en-AU" sz="1050">
                          <a:effectLst/>
                        </a:rPr>
                        <a:t>Cochlear</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 (Published) </a:t>
                      </a:r>
                      <a:endParaRPr lang="en-AU" sz="1100">
                        <a:effectLst/>
                        <a:latin typeface="Calibri"/>
                        <a:ea typeface="Calibri"/>
                        <a:cs typeface="Times New Roman"/>
                      </a:endParaRPr>
                    </a:p>
                  </a:txBody>
                  <a:tcPr marL="0" marR="0" marT="0" marB="0" anchor="ctr"/>
                </a:tc>
              </a:tr>
              <a:tr h="225355">
                <a:tc>
                  <a:txBody>
                    <a:bodyPr/>
                    <a:lstStyle/>
                    <a:p>
                      <a:pPr>
                        <a:lnSpc>
                          <a:spcPct val="115000"/>
                        </a:lnSpc>
                        <a:spcAft>
                          <a:spcPts val="0"/>
                        </a:spcAft>
                      </a:pPr>
                      <a:r>
                        <a:rPr lang="en-AU" sz="1050">
                          <a:effectLst/>
                        </a:rPr>
                        <a:t>Commonwealth Bank of Australia</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 (Published)</a:t>
                      </a:r>
                      <a:endParaRPr lang="en-AU" sz="1100">
                        <a:effectLst/>
                        <a:latin typeface="Calibri"/>
                        <a:ea typeface="Calibri"/>
                        <a:cs typeface="Times New Roman"/>
                      </a:endParaRPr>
                    </a:p>
                  </a:txBody>
                  <a:tcPr marL="0" marR="0" marT="0" marB="0" anchor="ctr"/>
                </a:tc>
              </a:tr>
              <a:tr h="225355">
                <a:tc>
                  <a:txBody>
                    <a:bodyPr/>
                    <a:lstStyle/>
                    <a:p>
                      <a:pPr>
                        <a:lnSpc>
                          <a:spcPct val="115000"/>
                        </a:lnSpc>
                        <a:spcAft>
                          <a:spcPts val="0"/>
                        </a:spcAft>
                      </a:pPr>
                      <a:r>
                        <a:rPr lang="en-AU" sz="1050">
                          <a:effectLst/>
                        </a:rPr>
                        <a:t>CSL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2017</a:t>
                      </a:r>
                      <a:endParaRPr lang="en-AU" sz="1100">
                        <a:effectLst/>
                        <a:latin typeface="Calibri"/>
                        <a:ea typeface="Calibri"/>
                        <a:cs typeface="Times New Roman"/>
                      </a:endParaRPr>
                    </a:p>
                  </a:txBody>
                  <a:tcPr marL="0" marR="0" marT="0" marB="0" anchor="ctr"/>
                </a:tc>
              </a:tr>
              <a:tr h="225355">
                <a:tc>
                  <a:txBody>
                    <a:bodyPr/>
                    <a:lstStyle/>
                    <a:p>
                      <a:pPr>
                        <a:lnSpc>
                          <a:spcPct val="115000"/>
                        </a:lnSpc>
                        <a:spcAft>
                          <a:spcPts val="0"/>
                        </a:spcAft>
                      </a:pPr>
                      <a:r>
                        <a:rPr lang="en-AU" sz="1050">
                          <a:effectLst/>
                        </a:rPr>
                        <a:t>Djerriwarrh Investments Ltd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 (Published)</a:t>
                      </a:r>
                      <a:endParaRPr lang="en-AU" sz="1100">
                        <a:effectLst/>
                        <a:latin typeface="Calibri"/>
                        <a:ea typeface="Calibri"/>
                        <a:cs typeface="Times New Roman"/>
                      </a:endParaRPr>
                    </a:p>
                  </a:txBody>
                  <a:tcPr marL="0" marR="0" marT="0" marB="0" anchor="ctr"/>
                </a:tc>
              </a:tr>
              <a:tr h="225355">
                <a:tc>
                  <a:txBody>
                    <a:bodyPr/>
                    <a:lstStyle/>
                    <a:p>
                      <a:pPr>
                        <a:lnSpc>
                          <a:spcPct val="115000"/>
                        </a:lnSpc>
                        <a:spcAft>
                          <a:spcPts val="0"/>
                        </a:spcAft>
                      </a:pPr>
                      <a:r>
                        <a:rPr lang="en-AU" sz="1050">
                          <a:effectLst/>
                        </a:rPr>
                        <a:t>Downer EDI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 (Published)</a:t>
                      </a:r>
                      <a:endParaRPr lang="en-AU" sz="1100">
                        <a:effectLst/>
                        <a:latin typeface="Calibri"/>
                        <a:ea typeface="Calibri"/>
                        <a:cs typeface="Times New Roman"/>
                      </a:endParaRPr>
                    </a:p>
                  </a:txBody>
                  <a:tcPr marL="0" marR="0" marT="0" marB="0" anchor="ctr"/>
                </a:tc>
              </a:tr>
              <a:tr h="225355">
                <a:tc>
                  <a:txBody>
                    <a:bodyPr/>
                    <a:lstStyle/>
                    <a:p>
                      <a:pPr>
                        <a:lnSpc>
                          <a:spcPct val="115000"/>
                        </a:lnSpc>
                        <a:spcAft>
                          <a:spcPts val="0"/>
                        </a:spcAft>
                      </a:pPr>
                      <a:r>
                        <a:rPr lang="en-AU" sz="1050">
                          <a:effectLst/>
                        </a:rPr>
                        <a:t>Dulux Group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September 2017</a:t>
                      </a:r>
                      <a:endParaRPr lang="en-AU" sz="1100">
                        <a:effectLst/>
                        <a:latin typeface="Calibri"/>
                        <a:ea typeface="Calibri"/>
                        <a:cs typeface="Times New Roman"/>
                      </a:endParaRPr>
                    </a:p>
                  </a:txBody>
                  <a:tcPr marL="0" marR="0" marT="0" marB="0" anchor="ctr"/>
                </a:tc>
              </a:tr>
              <a:tr h="225355">
                <a:tc>
                  <a:txBody>
                    <a:bodyPr/>
                    <a:lstStyle/>
                    <a:p>
                      <a:pPr>
                        <a:lnSpc>
                          <a:spcPct val="115000"/>
                        </a:lnSpc>
                        <a:spcAft>
                          <a:spcPts val="0"/>
                        </a:spcAft>
                      </a:pPr>
                      <a:r>
                        <a:rPr lang="en-AU" sz="1050">
                          <a:effectLst/>
                        </a:rPr>
                        <a:t>EnergyAustralia</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31 December 2016</a:t>
                      </a:r>
                      <a:endParaRPr lang="en-AU" sz="1100">
                        <a:effectLst/>
                        <a:latin typeface="Calibri"/>
                        <a:ea typeface="Calibri"/>
                        <a:cs typeface="Times New Roman"/>
                      </a:endParaRPr>
                    </a:p>
                  </a:txBody>
                  <a:tcPr marL="0" marR="0" marT="0" marB="0" anchor="ctr"/>
                </a:tc>
              </a:tr>
              <a:tr h="225355">
                <a:tc>
                  <a:txBody>
                    <a:bodyPr/>
                    <a:lstStyle/>
                    <a:p>
                      <a:pPr>
                        <a:lnSpc>
                          <a:spcPct val="115000"/>
                        </a:lnSpc>
                        <a:spcAft>
                          <a:spcPts val="0"/>
                        </a:spcAft>
                      </a:pPr>
                      <a:r>
                        <a:rPr lang="en-AU" sz="1050">
                          <a:effectLst/>
                        </a:rPr>
                        <a:t>Evolution Mining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 (Published) </a:t>
                      </a:r>
                      <a:endParaRPr lang="en-AU" sz="1100">
                        <a:effectLst/>
                        <a:latin typeface="Calibri"/>
                        <a:ea typeface="Calibri"/>
                        <a:cs typeface="Times New Roman"/>
                      </a:endParaRPr>
                    </a:p>
                  </a:txBody>
                  <a:tcPr marL="0" marR="0" marT="0" marB="0" anchor="ctr"/>
                </a:tc>
              </a:tr>
              <a:tr h="225355">
                <a:tc>
                  <a:txBody>
                    <a:bodyPr/>
                    <a:lstStyle/>
                    <a:p>
                      <a:pPr>
                        <a:lnSpc>
                          <a:spcPct val="115000"/>
                        </a:lnSpc>
                        <a:spcAft>
                          <a:spcPts val="0"/>
                        </a:spcAft>
                      </a:pPr>
                      <a:r>
                        <a:rPr lang="en-AU" sz="1050">
                          <a:effectLst/>
                        </a:rPr>
                        <a:t>Fairfax Media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 (Published)</a:t>
                      </a:r>
                      <a:endParaRPr lang="en-AU" sz="1100">
                        <a:effectLst/>
                        <a:latin typeface="Calibri"/>
                        <a:ea typeface="Calibri"/>
                        <a:cs typeface="Times New Roman"/>
                      </a:endParaRPr>
                    </a:p>
                  </a:txBody>
                  <a:tcPr marL="0" marR="0" marT="0" marB="0" anchor="ctr"/>
                </a:tc>
              </a:tr>
              <a:tr h="225355">
                <a:tc>
                  <a:txBody>
                    <a:bodyPr/>
                    <a:lstStyle/>
                    <a:p>
                      <a:pPr>
                        <a:lnSpc>
                          <a:spcPct val="115000"/>
                        </a:lnSpc>
                        <a:spcAft>
                          <a:spcPts val="0"/>
                        </a:spcAft>
                      </a:pPr>
                      <a:r>
                        <a:rPr lang="en-AU" sz="1050">
                          <a:effectLst/>
                        </a:rPr>
                        <a:t>Fortescue Metals Group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2017</a:t>
                      </a:r>
                      <a:endParaRPr lang="en-AU" sz="1100">
                        <a:effectLst/>
                        <a:latin typeface="Calibri"/>
                        <a:ea typeface="Calibri"/>
                        <a:cs typeface="Times New Roman"/>
                      </a:endParaRPr>
                    </a:p>
                  </a:txBody>
                  <a:tcPr marL="0" marR="0" marT="0" marB="0" anchor="ctr"/>
                </a:tc>
              </a:tr>
              <a:tr h="225355">
                <a:tc>
                  <a:txBody>
                    <a:bodyPr/>
                    <a:lstStyle/>
                    <a:p>
                      <a:pPr>
                        <a:lnSpc>
                          <a:spcPct val="115000"/>
                        </a:lnSpc>
                        <a:spcAft>
                          <a:spcPts val="0"/>
                        </a:spcAft>
                      </a:pPr>
                      <a:r>
                        <a:rPr lang="en-AU" sz="1050">
                          <a:effectLst/>
                        </a:rPr>
                        <a:t>Healthscope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2017</a:t>
                      </a:r>
                      <a:endParaRPr lang="en-AU" sz="1100">
                        <a:effectLst/>
                        <a:latin typeface="Calibri"/>
                        <a:ea typeface="Calibri"/>
                        <a:cs typeface="Times New Roman"/>
                      </a:endParaRPr>
                    </a:p>
                  </a:txBody>
                  <a:tcPr marL="0" marR="0" marT="0" marB="0" anchor="ctr"/>
                </a:tc>
              </a:tr>
              <a:tr h="225355">
                <a:tc>
                  <a:txBody>
                    <a:bodyPr/>
                    <a:lstStyle/>
                    <a:p>
                      <a:pPr>
                        <a:lnSpc>
                          <a:spcPct val="115000"/>
                        </a:lnSpc>
                        <a:spcAft>
                          <a:spcPts val="0"/>
                        </a:spcAft>
                      </a:pPr>
                      <a:r>
                        <a:rPr lang="en-AU" sz="1050">
                          <a:effectLst/>
                        </a:rPr>
                        <a:t>Iluka Resources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31 December 2015 (Published)</a:t>
                      </a:r>
                      <a:endParaRPr lang="en-AU" sz="1100">
                        <a:effectLst/>
                        <a:latin typeface="Calibri"/>
                        <a:ea typeface="Calibri"/>
                        <a:cs typeface="Times New Roman"/>
                      </a:endParaRPr>
                    </a:p>
                  </a:txBody>
                  <a:tcPr marL="0" marR="0" marT="0" marB="0" anchor="ctr"/>
                </a:tc>
              </a:tr>
              <a:tr h="225355">
                <a:tc>
                  <a:txBody>
                    <a:bodyPr/>
                    <a:lstStyle/>
                    <a:p>
                      <a:pPr>
                        <a:lnSpc>
                          <a:spcPct val="115000"/>
                        </a:lnSpc>
                        <a:spcAft>
                          <a:spcPts val="0"/>
                        </a:spcAft>
                      </a:pPr>
                      <a:r>
                        <a:rPr lang="en-AU" sz="1050">
                          <a:effectLst/>
                        </a:rPr>
                        <a:t>IOOF Holdings Ltd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2017</a:t>
                      </a:r>
                      <a:endParaRPr lang="en-AU" sz="1100">
                        <a:effectLst/>
                        <a:latin typeface="Calibri"/>
                        <a:ea typeface="Calibri"/>
                        <a:cs typeface="Times New Roman"/>
                      </a:endParaRPr>
                    </a:p>
                  </a:txBody>
                  <a:tcPr marL="0" marR="0" marT="0" marB="0" anchor="ctr"/>
                </a:tc>
              </a:tr>
              <a:tr h="225355">
                <a:tc>
                  <a:txBody>
                    <a:bodyPr/>
                    <a:lstStyle/>
                    <a:p>
                      <a:pPr>
                        <a:lnSpc>
                          <a:spcPct val="115000"/>
                        </a:lnSpc>
                        <a:spcAft>
                          <a:spcPts val="0"/>
                        </a:spcAft>
                      </a:pPr>
                      <a:r>
                        <a:rPr lang="en-AU" sz="1050">
                          <a:effectLst/>
                        </a:rPr>
                        <a:t>Lendlease Corporation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2017</a:t>
                      </a:r>
                      <a:endParaRPr lang="en-AU" sz="1100">
                        <a:effectLst/>
                        <a:latin typeface="Calibri"/>
                        <a:ea typeface="Calibri"/>
                        <a:cs typeface="Times New Roman"/>
                      </a:endParaRPr>
                    </a:p>
                  </a:txBody>
                  <a:tcPr marL="0" marR="0" marT="0" marB="0" anchor="ctr"/>
                </a:tc>
              </a:tr>
              <a:tr h="225355">
                <a:tc>
                  <a:txBody>
                    <a:bodyPr/>
                    <a:lstStyle/>
                    <a:p>
                      <a:pPr>
                        <a:lnSpc>
                          <a:spcPct val="115000"/>
                        </a:lnSpc>
                        <a:spcAft>
                          <a:spcPts val="0"/>
                        </a:spcAft>
                      </a:pPr>
                      <a:r>
                        <a:rPr lang="en-AU" sz="1050">
                          <a:effectLst/>
                        </a:rPr>
                        <a:t>Lion</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September 2016 </a:t>
                      </a:r>
                      <a:endParaRPr lang="en-AU" sz="1100">
                        <a:effectLst/>
                        <a:latin typeface="Calibri"/>
                        <a:ea typeface="Calibri"/>
                        <a:cs typeface="Times New Roman"/>
                      </a:endParaRPr>
                    </a:p>
                  </a:txBody>
                  <a:tcPr marL="0" marR="0" marT="0" marB="0" anchor="ctr"/>
                </a:tc>
              </a:tr>
              <a:tr h="225355">
                <a:tc>
                  <a:txBody>
                    <a:bodyPr/>
                    <a:lstStyle/>
                    <a:p>
                      <a:pPr>
                        <a:lnSpc>
                          <a:spcPct val="115000"/>
                        </a:lnSpc>
                        <a:spcAft>
                          <a:spcPts val="0"/>
                        </a:spcAft>
                      </a:pPr>
                      <a:r>
                        <a:rPr lang="en-AU" sz="1050">
                          <a:effectLst/>
                        </a:rPr>
                        <a:t>Macquarie Group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31 March 2017</a:t>
                      </a:r>
                      <a:endParaRPr lang="en-AU" sz="1100">
                        <a:effectLst/>
                        <a:latin typeface="Calibri"/>
                        <a:ea typeface="Calibri"/>
                        <a:cs typeface="Times New Roman"/>
                      </a:endParaRPr>
                    </a:p>
                  </a:txBody>
                  <a:tcPr marL="0" marR="0" marT="0" marB="0" anchor="ctr"/>
                </a:tc>
              </a:tr>
              <a:tr h="225355">
                <a:tc>
                  <a:txBody>
                    <a:bodyPr/>
                    <a:lstStyle/>
                    <a:p>
                      <a:pPr>
                        <a:lnSpc>
                          <a:spcPct val="115000"/>
                        </a:lnSpc>
                        <a:spcAft>
                          <a:spcPts val="0"/>
                        </a:spcAft>
                      </a:pPr>
                      <a:r>
                        <a:rPr lang="en-AU" sz="1050">
                          <a:effectLst/>
                        </a:rPr>
                        <a:t>Medibank Private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a:t>
                      </a:r>
                      <a:endParaRPr lang="en-AU" sz="1100">
                        <a:effectLst/>
                        <a:latin typeface="Calibri"/>
                        <a:ea typeface="Calibri"/>
                        <a:cs typeface="Times New Roman"/>
                      </a:endParaRPr>
                    </a:p>
                  </a:txBody>
                  <a:tcPr marL="0" marR="0" marT="0" marB="0" anchor="ctr"/>
                </a:tc>
              </a:tr>
              <a:tr h="225355">
                <a:tc>
                  <a:txBody>
                    <a:bodyPr/>
                    <a:lstStyle/>
                    <a:p>
                      <a:pPr>
                        <a:lnSpc>
                          <a:spcPct val="115000"/>
                        </a:lnSpc>
                        <a:spcAft>
                          <a:spcPts val="0"/>
                        </a:spcAft>
                      </a:pPr>
                      <a:r>
                        <a:rPr lang="en-AU" sz="1050">
                          <a:effectLst/>
                        </a:rPr>
                        <a:t>Mirrabooka Investments Ltd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dirty="0">
                          <a:effectLst/>
                        </a:rPr>
                        <a:t>30 June 2016 (Published)</a:t>
                      </a:r>
                      <a:endParaRPr lang="en-AU" sz="1100" dirty="0">
                        <a:effectLst/>
                        <a:latin typeface="Calibri"/>
                        <a:ea typeface="Calibri"/>
                        <a:cs typeface="Times New Roman"/>
                      </a:endParaRPr>
                    </a:p>
                  </a:txBody>
                  <a:tcPr marL="0" marR="0" marT="0" marB="0" anchor="ctr"/>
                </a:tc>
              </a:tr>
            </a:tbl>
          </a:graphicData>
        </a:graphic>
      </p:graphicFrame>
      <p:sp>
        <p:nvSpPr>
          <p:cNvPr id="3" name="Title 4"/>
          <p:cNvSpPr>
            <a:spLocks noGrp="1"/>
          </p:cNvSpPr>
          <p:nvPr>
            <p:ph type="title"/>
          </p:nvPr>
        </p:nvSpPr>
        <p:spPr>
          <a:xfrm>
            <a:off x="457200" y="274638"/>
            <a:ext cx="8229600" cy="1143000"/>
          </a:xfrm>
        </p:spPr>
        <p:txBody>
          <a:bodyPr>
            <a:normAutofit/>
          </a:bodyPr>
          <a:lstStyle/>
          <a:p>
            <a:r>
              <a:rPr lang="en-AU" dirty="0" smtClean="0"/>
              <a:t>Catalogue of signatories</a:t>
            </a:r>
            <a:endParaRPr lang="en-AU" dirty="0"/>
          </a:p>
        </p:txBody>
      </p:sp>
    </p:spTree>
    <p:extLst>
      <p:ext uri="{BB962C8B-B14F-4D97-AF65-F5344CB8AC3E}">
        <p14:creationId xmlns:p14="http://schemas.microsoft.com/office/powerpoint/2010/main" val="1116400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00092165"/>
              </p:ext>
            </p:extLst>
          </p:nvPr>
        </p:nvGraphicFramePr>
        <p:xfrm>
          <a:off x="457200" y="1268756"/>
          <a:ext cx="8363272" cy="5112572"/>
        </p:xfrm>
        <a:graphic>
          <a:graphicData uri="http://schemas.openxmlformats.org/drawingml/2006/table">
            <a:tbl>
              <a:tblPr firstRow="1" firstCol="1" bandRow="1">
                <a:tableStyleId>{5C22544A-7EE6-4342-B048-85BDC9FD1C3A}</a:tableStyleId>
              </a:tblPr>
              <a:tblGrid>
                <a:gridCol w="4181636"/>
                <a:gridCol w="4181636"/>
              </a:tblGrid>
              <a:tr h="222726">
                <a:tc>
                  <a:txBody>
                    <a:bodyPr/>
                    <a:lstStyle/>
                    <a:p>
                      <a:pPr>
                        <a:lnSpc>
                          <a:spcPct val="115000"/>
                        </a:lnSpc>
                        <a:spcAft>
                          <a:spcPts val="0"/>
                        </a:spcAft>
                      </a:pPr>
                      <a:r>
                        <a:rPr lang="en-AU" sz="1100" dirty="0" smtClean="0">
                          <a:effectLst/>
                          <a:latin typeface="Calibri"/>
                          <a:ea typeface="Calibri"/>
                          <a:cs typeface="Times New Roman"/>
                        </a:rPr>
                        <a:t>Organisation</a:t>
                      </a:r>
                      <a:endParaRPr lang="en-AU" sz="1100" dirty="0">
                        <a:effectLst/>
                        <a:latin typeface="Calibri"/>
                        <a:ea typeface="Calibri"/>
                        <a:cs typeface="Times New Roman"/>
                      </a:endParaRPr>
                    </a:p>
                  </a:txBody>
                  <a:tcPr marL="0" marR="0" marT="0" marB="0" anchor="ctr"/>
                </a:tc>
                <a:tc>
                  <a:txBody>
                    <a:bodyPr/>
                    <a:lstStyle/>
                    <a:p>
                      <a:pPr>
                        <a:lnSpc>
                          <a:spcPct val="115000"/>
                        </a:lnSpc>
                        <a:spcAft>
                          <a:spcPts val="750"/>
                        </a:spcAft>
                      </a:pPr>
                      <a:r>
                        <a:rPr lang="en-AU" sz="1100" dirty="0" smtClean="0">
                          <a:effectLst/>
                          <a:latin typeface="Calibri"/>
                          <a:ea typeface="Calibri"/>
                          <a:cs typeface="Times New Roman"/>
                        </a:rPr>
                        <a:t>Financial Year ending for Tax Transparency Report</a:t>
                      </a:r>
                      <a:endParaRPr lang="en-AU" sz="1100" dirty="0">
                        <a:effectLst/>
                        <a:latin typeface="Calibri"/>
                        <a:ea typeface="Calibri"/>
                        <a:cs typeface="Times New Roman"/>
                      </a:endParaRPr>
                    </a:p>
                  </a:txBody>
                  <a:tcPr marL="0" marR="0" marT="0" marB="0" anchor="ctr"/>
                </a:tc>
              </a:tr>
              <a:tr h="212602">
                <a:tc>
                  <a:txBody>
                    <a:bodyPr/>
                    <a:lstStyle/>
                    <a:p>
                      <a:pPr>
                        <a:lnSpc>
                          <a:spcPct val="115000"/>
                        </a:lnSpc>
                        <a:spcAft>
                          <a:spcPts val="0"/>
                        </a:spcAft>
                      </a:pPr>
                      <a:r>
                        <a:rPr lang="en-AU" sz="1050" dirty="0">
                          <a:effectLst/>
                        </a:rPr>
                        <a:t>Mirvac</a:t>
                      </a:r>
                      <a:endParaRPr lang="en-AU" sz="1100" dirty="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dirty="0">
                          <a:effectLst/>
                        </a:rPr>
                        <a:t>30 June 2016 (Published)</a:t>
                      </a:r>
                      <a:endParaRPr lang="en-AU" sz="1100" dirty="0">
                        <a:effectLst/>
                        <a:latin typeface="Calibri"/>
                        <a:ea typeface="Calibri"/>
                        <a:cs typeface="Times New Roman"/>
                      </a:endParaRPr>
                    </a:p>
                  </a:txBody>
                  <a:tcPr marL="0" marR="0" marT="0" marB="0" anchor="ctr"/>
                </a:tc>
              </a:tr>
              <a:tr h="212602">
                <a:tc>
                  <a:txBody>
                    <a:bodyPr/>
                    <a:lstStyle/>
                    <a:p>
                      <a:pPr>
                        <a:lnSpc>
                          <a:spcPct val="115000"/>
                        </a:lnSpc>
                        <a:spcAft>
                          <a:spcPts val="0"/>
                        </a:spcAft>
                      </a:pPr>
                      <a:r>
                        <a:rPr lang="en-AU" sz="1050">
                          <a:effectLst/>
                        </a:rPr>
                        <a:t>MYOB Group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31 December 2016</a:t>
                      </a:r>
                      <a:endParaRPr lang="en-AU" sz="1100">
                        <a:effectLst/>
                        <a:latin typeface="Calibri"/>
                        <a:ea typeface="Calibri"/>
                        <a:cs typeface="Times New Roman"/>
                      </a:endParaRPr>
                    </a:p>
                  </a:txBody>
                  <a:tcPr marL="0" marR="0" marT="0" marB="0" anchor="ctr"/>
                </a:tc>
              </a:tr>
              <a:tr h="212602">
                <a:tc>
                  <a:txBody>
                    <a:bodyPr/>
                    <a:lstStyle/>
                    <a:p>
                      <a:pPr>
                        <a:lnSpc>
                          <a:spcPct val="115000"/>
                        </a:lnSpc>
                        <a:spcAft>
                          <a:spcPts val="0"/>
                        </a:spcAft>
                      </a:pPr>
                      <a:r>
                        <a:rPr lang="en-AU" sz="1050">
                          <a:effectLst/>
                        </a:rPr>
                        <a:t>NAB</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September 2016</a:t>
                      </a:r>
                      <a:endParaRPr lang="en-AU" sz="1100">
                        <a:effectLst/>
                        <a:latin typeface="Calibri"/>
                        <a:ea typeface="Calibri"/>
                        <a:cs typeface="Times New Roman"/>
                      </a:endParaRPr>
                    </a:p>
                  </a:txBody>
                  <a:tcPr marL="0" marR="0" marT="0" marB="0" anchor="ctr"/>
                </a:tc>
              </a:tr>
              <a:tr h="212602">
                <a:tc>
                  <a:txBody>
                    <a:bodyPr/>
                    <a:lstStyle/>
                    <a:p>
                      <a:pPr>
                        <a:lnSpc>
                          <a:spcPct val="115000"/>
                        </a:lnSpc>
                        <a:spcAft>
                          <a:spcPts val="0"/>
                        </a:spcAft>
                      </a:pPr>
                      <a:r>
                        <a:rPr lang="en-AU" sz="1050">
                          <a:effectLst/>
                        </a:rPr>
                        <a:t>National Pharmacies</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 (Published) </a:t>
                      </a:r>
                      <a:endParaRPr lang="en-AU" sz="1100">
                        <a:effectLst/>
                        <a:latin typeface="Calibri"/>
                        <a:ea typeface="Calibri"/>
                        <a:cs typeface="Times New Roman"/>
                      </a:endParaRPr>
                    </a:p>
                  </a:txBody>
                  <a:tcPr marL="0" marR="0" marT="0" marB="0" anchor="ctr"/>
                </a:tc>
              </a:tr>
              <a:tr h="212602">
                <a:tc>
                  <a:txBody>
                    <a:bodyPr/>
                    <a:lstStyle/>
                    <a:p>
                      <a:pPr>
                        <a:lnSpc>
                          <a:spcPct val="115000"/>
                        </a:lnSpc>
                        <a:spcAft>
                          <a:spcPts val="0"/>
                        </a:spcAft>
                      </a:pPr>
                      <a:r>
                        <a:rPr lang="en-AU" sz="1050">
                          <a:effectLst/>
                        </a:rPr>
                        <a:t>Newcrest Mining Ltd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a:t>
                      </a:r>
                      <a:endParaRPr lang="en-AU" sz="1100">
                        <a:effectLst/>
                        <a:latin typeface="Calibri"/>
                        <a:ea typeface="Calibri"/>
                        <a:cs typeface="Times New Roman"/>
                      </a:endParaRPr>
                    </a:p>
                  </a:txBody>
                  <a:tcPr marL="0" marR="0" marT="0" marB="0" anchor="ctr"/>
                </a:tc>
              </a:tr>
              <a:tr h="212602">
                <a:tc>
                  <a:txBody>
                    <a:bodyPr/>
                    <a:lstStyle/>
                    <a:p>
                      <a:pPr>
                        <a:lnSpc>
                          <a:spcPct val="115000"/>
                        </a:lnSpc>
                        <a:spcAft>
                          <a:spcPts val="0"/>
                        </a:spcAft>
                      </a:pPr>
                      <a:r>
                        <a:rPr lang="en-AU" sz="1050">
                          <a:effectLst/>
                        </a:rPr>
                        <a:t>Orica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September 2016 (Published) </a:t>
                      </a:r>
                      <a:endParaRPr lang="en-AU" sz="1100">
                        <a:effectLst/>
                        <a:latin typeface="Calibri"/>
                        <a:ea typeface="Calibri"/>
                        <a:cs typeface="Times New Roman"/>
                      </a:endParaRPr>
                    </a:p>
                  </a:txBody>
                  <a:tcPr marL="0" marR="0" marT="0" marB="0" anchor="ctr"/>
                </a:tc>
              </a:tr>
              <a:tr h="212602">
                <a:tc>
                  <a:txBody>
                    <a:bodyPr/>
                    <a:lstStyle/>
                    <a:p>
                      <a:pPr>
                        <a:lnSpc>
                          <a:spcPct val="115000"/>
                        </a:lnSpc>
                        <a:spcAft>
                          <a:spcPts val="0"/>
                        </a:spcAft>
                      </a:pPr>
                      <a:r>
                        <a:rPr lang="en-AU" sz="1050">
                          <a:effectLst/>
                        </a:rPr>
                        <a:t>Origin Energy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a:t>
                      </a:r>
                      <a:endParaRPr lang="en-AU" sz="1100">
                        <a:effectLst/>
                        <a:latin typeface="Calibri"/>
                        <a:ea typeface="Calibri"/>
                        <a:cs typeface="Times New Roman"/>
                      </a:endParaRPr>
                    </a:p>
                  </a:txBody>
                  <a:tcPr marL="0" marR="0" marT="0" marB="0" anchor="ctr"/>
                </a:tc>
              </a:tr>
              <a:tr h="212602">
                <a:tc>
                  <a:txBody>
                    <a:bodyPr/>
                    <a:lstStyle/>
                    <a:p>
                      <a:pPr>
                        <a:lnSpc>
                          <a:spcPct val="115000"/>
                        </a:lnSpc>
                        <a:spcAft>
                          <a:spcPts val="0"/>
                        </a:spcAft>
                      </a:pPr>
                      <a:r>
                        <a:rPr lang="en-AU" sz="1050">
                          <a:effectLst/>
                        </a:rPr>
                        <a:t>Perpetual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 (Published)</a:t>
                      </a:r>
                      <a:endParaRPr lang="en-AU" sz="1100">
                        <a:effectLst/>
                        <a:latin typeface="Calibri"/>
                        <a:ea typeface="Calibri"/>
                        <a:cs typeface="Times New Roman"/>
                      </a:endParaRPr>
                    </a:p>
                  </a:txBody>
                  <a:tcPr marL="0" marR="0" marT="0" marB="0" anchor="ctr"/>
                </a:tc>
              </a:tr>
              <a:tr h="212602">
                <a:tc>
                  <a:txBody>
                    <a:bodyPr/>
                    <a:lstStyle/>
                    <a:p>
                      <a:pPr>
                        <a:lnSpc>
                          <a:spcPct val="115000"/>
                        </a:lnSpc>
                        <a:spcAft>
                          <a:spcPts val="0"/>
                        </a:spcAft>
                      </a:pPr>
                      <a:r>
                        <a:rPr lang="en-AU" sz="1050">
                          <a:effectLst/>
                        </a:rPr>
                        <a:t>PMP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 (Published) </a:t>
                      </a:r>
                      <a:endParaRPr lang="en-AU" sz="1100">
                        <a:effectLst/>
                        <a:latin typeface="Calibri"/>
                        <a:ea typeface="Calibri"/>
                        <a:cs typeface="Times New Roman"/>
                      </a:endParaRPr>
                    </a:p>
                  </a:txBody>
                  <a:tcPr marL="0" marR="0" marT="0" marB="0" anchor="ctr"/>
                </a:tc>
              </a:tr>
              <a:tr h="212602">
                <a:tc>
                  <a:txBody>
                    <a:bodyPr/>
                    <a:lstStyle/>
                    <a:p>
                      <a:pPr>
                        <a:lnSpc>
                          <a:spcPct val="115000"/>
                        </a:lnSpc>
                        <a:spcAft>
                          <a:spcPts val="0"/>
                        </a:spcAft>
                      </a:pPr>
                      <a:r>
                        <a:rPr lang="en-AU" sz="1050">
                          <a:effectLst/>
                        </a:rPr>
                        <a:t>Qantas Group</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 (Published)</a:t>
                      </a:r>
                      <a:endParaRPr lang="en-AU" sz="1100">
                        <a:effectLst/>
                        <a:latin typeface="Calibri"/>
                        <a:ea typeface="Calibri"/>
                        <a:cs typeface="Times New Roman"/>
                      </a:endParaRPr>
                    </a:p>
                  </a:txBody>
                  <a:tcPr marL="0" marR="0" marT="0" marB="0" anchor="ctr"/>
                </a:tc>
              </a:tr>
              <a:tr h="212602">
                <a:tc>
                  <a:txBody>
                    <a:bodyPr/>
                    <a:lstStyle/>
                    <a:p>
                      <a:pPr>
                        <a:lnSpc>
                          <a:spcPct val="115000"/>
                        </a:lnSpc>
                        <a:spcAft>
                          <a:spcPts val="0"/>
                        </a:spcAft>
                      </a:pPr>
                      <a:r>
                        <a:rPr lang="en-AU" sz="1050">
                          <a:effectLst/>
                        </a:rPr>
                        <a:t>QBE Insurance Group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31 December 2016</a:t>
                      </a:r>
                      <a:endParaRPr lang="en-AU" sz="1100">
                        <a:effectLst/>
                        <a:latin typeface="Calibri"/>
                        <a:ea typeface="Calibri"/>
                        <a:cs typeface="Times New Roman"/>
                      </a:endParaRPr>
                    </a:p>
                  </a:txBody>
                  <a:tcPr marL="0" marR="0" marT="0" marB="0" anchor="ctr"/>
                </a:tc>
              </a:tr>
              <a:tr h="212602">
                <a:tc>
                  <a:txBody>
                    <a:bodyPr/>
                    <a:lstStyle/>
                    <a:p>
                      <a:pPr>
                        <a:lnSpc>
                          <a:spcPct val="115000"/>
                        </a:lnSpc>
                        <a:spcAft>
                          <a:spcPts val="0"/>
                        </a:spcAft>
                      </a:pPr>
                      <a:r>
                        <a:rPr lang="en-AU" sz="1050">
                          <a:effectLst/>
                        </a:rPr>
                        <a:t>Ramsay Health Care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2017</a:t>
                      </a:r>
                      <a:endParaRPr lang="en-AU" sz="1100">
                        <a:effectLst/>
                        <a:latin typeface="Calibri"/>
                        <a:ea typeface="Calibri"/>
                        <a:cs typeface="Times New Roman"/>
                      </a:endParaRPr>
                    </a:p>
                  </a:txBody>
                  <a:tcPr marL="0" marR="0" marT="0" marB="0" anchor="ctr"/>
                </a:tc>
              </a:tr>
              <a:tr h="212602">
                <a:tc>
                  <a:txBody>
                    <a:bodyPr/>
                    <a:lstStyle/>
                    <a:p>
                      <a:pPr>
                        <a:lnSpc>
                          <a:spcPct val="115000"/>
                        </a:lnSpc>
                        <a:spcAft>
                          <a:spcPts val="0"/>
                        </a:spcAft>
                      </a:pPr>
                      <a:r>
                        <a:rPr lang="en-AU" sz="1050">
                          <a:effectLst/>
                        </a:rPr>
                        <a:t>Rio Tinto</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31 December 2015 (Published)</a:t>
                      </a:r>
                      <a:endParaRPr lang="en-AU" sz="1100">
                        <a:effectLst/>
                        <a:latin typeface="Calibri"/>
                        <a:ea typeface="Calibri"/>
                        <a:cs typeface="Times New Roman"/>
                      </a:endParaRPr>
                    </a:p>
                  </a:txBody>
                  <a:tcPr marL="0" marR="0" marT="0" marB="0" anchor="ctr"/>
                </a:tc>
              </a:tr>
              <a:tr h="212602">
                <a:tc>
                  <a:txBody>
                    <a:bodyPr/>
                    <a:lstStyle/>
                    <a:p>
                      <a:pPr>
                        <a:lnSpc>
                          <a:spcPct val="115000"/>
                        </a:lnSpc>
                        <a:spcAft>
                          <a:spcPts val="0"/>
                        </a:spcAft>
                      </a:pPr>
                      <a:r>
                        <a:rPr lang="en-AU" sz="1050">
                          <a:effectLst/>
                        </a:rPr>
                        <a:t>Sandvik Australia Holdings Pty Ltd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31 December 2016 </a:t>
                      </a:r>
                      <a:endParaRPr lang="en-AU" sz="1100">
                        <a:effectLst/>
                        <a:latin typeface="Calibri"/>
                        <a:ea typeface="Calibri"/>
                        <a:cs typeface="Times New Roman"/>
                      </a:endParaRPr>
                    </a:p>
                  </a:txBody>
                  <a:tcPr marL="0" marR="0" marT="0" marB="0" anchor="ctr"/>
                </a:tc>
              </a:tr>
              <a:tr h="212602">
                <a:tc>
                  <a:txBody>
                    <a:bodyPr/>
                    <a:lstStyle/>
                    <a:p>
                      <a:pPr>
                        <a:lnSpc>
                          <a:spcPct val="115000"/>
                        </a:lnSpc>
                        <a:spcAft>
                          <a:spcPts val="0"/>
                        </a:spcAft>
                      </a:pPr>
                      <a:r>
                        <a:rPr lang="en-AU" sz="1050">
                          <a:effectLst/>
                        </a:rPr>
                        <a:t>SEEK Limited Group</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 (Published) </a:t>
                      </a:r>
                      <a:endParaRPr lang="en-AU" sz="1100">
                        <a:effectLst/>
                        <a:latin typeface="Calibri"/>
                        <a:ea typeface="Calibri"/>
                        <a:cs typeface="Times New Roman"/>
                      </a:endParaRPr>
                    </a:p>
                  </a:txBody>
                  <a:tcPr marL="0" marR="0" marT="0" marB="0" anchor="ctr"/>
                </a:tc>
              </a:tr>
              <a:tr h="212602">
                <a:tc>
                  <a:txBody>
                    <a:bodyPr/>
                    <a:lstStyle/>
                    <a:p>
                      <a:pPr>
                        <a:lnSpc>
                          <a:spcPct val="115000"/>
                        </a:lnSpc>
                        <a:spcAft>
                          <a:spcPts val="0"/>
                        </a:spcAft>
                      </a:pPr>
                      <a:r>
                        <a:rPr lang="en-AU" sz="1050">
                          <a:effectLst/>
                        </a:rPr>
                        <a:t>Shell Australia Group</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31 December 2016</a:t>
                      </a:r>
                      <a:endParaRPr lang="en-AU" sz="1100">
                        <a:effectLst/>
                        <a:latin typeface="Calibri"/>
                        <a:ea typeface="Calibri"/>
                        <a:cs typeface="Times New Roman"/>
                      </a:endParaRPr>
                    </a:p>
                  </a:txBody>
                  <a:tcPr marL="0" marR="0" marT="0" marB="0" anchor="ctr"/>
                </a:tc>
              </a:tr>
              <a:tr h="212602">
                <a:tc>
                  <a:txBody>
                    <a:bodyPr/>
                    <a:lstStyle/>
                    <a:p>
                      <a:pPr>
                        <a:lnSpc>
                          <a:spcPct val="115000"/>
                        </a:lnSpc>
                        <a:spcAft>
                          <a:spcPts val="0"/>
                        </a:spcAft>
                      </a:pPr>
                      <a:r>
                        <a:rPr lang="en-AU" sz="1050">
                          <a:effectLst/>
                        </a:rPr>
                        <a:t>South32</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 (Published)</a:t>
                      </a:r>
                      <a:endParaRPr lang="en-AU" sz="1100">
                        <a:effectLst/>
                        <a:latin typeface="Calibri"/>
                        <a:ea typeface="Calibri"/>
                        <a:cs typeface="Times New Roman"/>
                      </a:endParaRPr>
                    </a:p>
                  </a:txBody>
                  <a:tcPr marL="0" marR="0" marT="0" marB="0" anchor="ctr"/>
                </a:tc>
              </a:tr>
              <a:tr h="850408">
                <a:tc>
                  <a:txBody>
                    <a:bodyPr/>
                    <a:lstStyle/>
                    <a:p>
                      <a:pPr>
                        <a:lnSpc>
                          <a:spcPct val="115000"/>
                        </a:lnSpc>
                        <a:spcAft>
                          <a:spcPts val="0"/>
                        </a:spcAft>
                      </a:pPr>
                      <a:r>
                        <a:rPr lang="en-AU" sz="1050">
                          <a:effectLst/>
                        </a:rPr>
                        <a:t>Stockland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dirty="0">
                          <a:effectLst/>
                        </a:rPr>
                        <a:t>All key elements of the Code have been adopted with the exception of the tax contribution summary of corporate taxes paid. The summary of all corporate taxes paid will be implemented from the 2017 financial year onward.</a:t>
                      </a:r>
                      <a:endParaRPr lang="en-AU" sz="1100" dirty="0">
                        <a:effectLst/>
                        <a:latin typeface="Calibri"/>
                        <a:ea typeface="Calibri"/>
                        <a:cs typeface="Times New Roman"/>
                      </a:endParaRPr>
                    </a:p>
                  </a:txBody>
                  <a:tcPr marL="0" marR="0" marT="0" marB="0" anchor="ctr"/>
                </a:tc>
              </a:tr>
              <a:tr h="212602">
                <a:tc>
                  <a:txBody>
                    <a:bodyPr/>
                    <a:lstStyle/>
                    <a:p>
                      <a:pPr>
                        <a:lnSpc>
                          <a:spcPct val="115000"/>
                        </a:lnSpc>
                        <a:spcAft>
                          <a:spcPts val="0"/>
                        </a:spcAft>
                      </a:pPr>
                      <a:r>
                        <a:rPr lang="en-AU" sz="1050">
                          <a:effectLst/>
                        </a:rPr>
                        <a:t>Suncorp Group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a:t>
                      </a:r>
                      <a:endParaRPr lang="en-AU" sz="1100">
                        <a:effectLst/>
                        <a:latin typeface="Calibri"/>
                        <a:ea typeface="Calibri"/>
                        <a:cs typeface="Times New Roman"/>
                      </a:endParaRPr>
                    </a:p>
                  </a:txBody>
                  <a:tcPr marL="0" marR="0" marT="0" marB="0" anchor="ctr"/>
                </a:tc>
              </a:tr>
              <a:tr h="212602">
                <a:tc>
                  <a:txBody>
                    <a:bodyPr/>
                    <a:lstStyle/>
                    <a:p>
                      <a:pPr>
                        <a:lnSpc>
                          <a:spcPct val="115000"/>
                        </a:lnSpc>
                        <a:spcAft>
                          <a:spcPts val="0"/>
                        </a:spcAft>
                      </a:pPr>
                      <a:r>
                        <a:rPr lang="en-AU" sz="1050">
                          <a:effectLst/>
                        </a:rPr>
                        <a:t>Sydney Airport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dirty="0">
                          <a:effectLst/>
                        </a:rPr>
                        <a:t>31 December 2016 (Published) </a:t>
                      </a:r>
                      <a:endParaRPr lang="en-AU" sz="1100" dirty="0">
                        <a:effectLst/>
                        <a:latin typeface="Calibri"/>
                        <a:ea typeface="Calibri"/>
                        <a:cs typeface="Times New Roman"/>
                      </a:endParaRPr>
                    </a:p>
                  </a:txBody>
                  <a:tcPr marL="0" marR="0" marT="0" marB="0" anchor="ctr"/>
                </a:tc>
              </a:tr>
            </a:tbl>
          </a:graphicData>
        </a:graphic>
      </p:graphicFrame>
      <p:sp>
        <p:nvSpPr>
          <p:cNvPr id="3" name="Title 4"/>
          <p:cNvSpPr>
            <a:spLocks noGrp="1"/>
          </p:cNvSpPr>
          <p:nvPr>
            <p:ph type="title"/>
          </p:nvPr>
        </p:nvSpPr>
        <p:spPr>
          <a:xfrm>
            <a:off x="457200" y="274638"/>
            <a:ext cx="8229600" cy="1143000"/>
          </a:xfrm>
        </p:spPr>
        <p:txBody>
          <a:bodyPr>
            <a:normAutofit/>
          </a:bodyPr>
          <a:lstStyle/>
          <a:p>
            <a:r>
              <a:rPr lang="en-AU" dirty="0" smtClean="0"/>
              <a:t>Catalogue of signatories</a:t>
            </a:r>
            <a:endParaRPr lang="en-AU" dirty="0"/>
          </a:p>
        </p:txBody>
      </p:sp>
    </p:spTree>
    <p:extLst>
      <p:ext uri="{BB962C8B-B14F-4D97-AF65-F5344CB8AC3E}">
        <p14:creationId xmlns:p14="http://schemas.microsoft.com/office/powerpoint/2010/main" val="3952632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454648"/>
              </p:ext>
            </p:extLst>
          </p:nvPr>
        </p:nvGraphicFramePr>
        <p:xfrm>
          <a:off x="467544" y="1484784"/>
          <a:ext cx="8352928" cy="3528394"/>
        </p:xfrm>
        <a:graphic>
          <a:graphicData uri="http://schemas.openxmlformats.org/drawingml/2006/table">
            <a:tbl>
              <a:tblPr firstRow="1" firstCol="1" bandRow="1">
                <a:tableStyleId>{5C22544A-7EE6-4342-B048-85BDC9FD1C3A}</a:tableStyleId>
              </a:tblPr>
              <a:tblGrid>
                <a:gridCol w="4176464"/>
                <a:gridCol w="4176464"/>
              </a:tblGrid>
              <a:tr h="218820">
                <a:tc>
                  <a:txBody>
                    <a:bodyPr/>
                    <a:lstStyle/>
                    <a:p>
                      <a:pPr>
                        <a:lnSpc>
                          <a:spcPct val="115000"/>
                        </a:lnSpc>
                        <a:spcAft>
                          <a:spcPts val="0"/>
                        </a:spcAft>
                      </a:pPr>
                      <a:r>
                        <a:rPr lang="en-AU" sz="1050" dirty="0" err="1">
                          <a:effectLst/>
                        </a:rPr>
                        <a:t>Tabcorp</a:t>
                      </a:r>
                      <a:r>
                        <a:rPr lang="en-AU" sz="1050" dirty="0">
                          <a:effectLst/>
                        </a:rPr>
                        <a:t> Holdings Ltd</a:t>
                      </a:r>
                      <a:endParaRPr lang="en-AU" sz="1100" dirty="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 (Published) </a:t>
                      </a:r>
                      <a:endParaRPr lang="en-AU" sz="1100">
                        <a:effectLst/>
                        <a:latin typeface="Calibri"/>
                        <a:ea typeface="Calibri"/>
                        <a:cs typeface="Times New Roman"/>
                      </a:endParaRPr>
                    </a:p>
                  </a:txBody>
                  <a:tcPr marL="0" marR="0" marT="0" marB="0" anchor="ctr"/>
                </a:tc>
              </a:tr>
              <a:tr h="451277">
                <a:tc>
                  <a:txBody>
                    <a:bodyPr/>
                    <a:lstStyle/>
                    <a:p>
                      <a:pPr>
                        <a:lnSpc>
                          <a:spcPct val="115000"/>
                        </a:lnSpc>
                        <a:spcAft>
                          <a:spcPts val="0"/>
                        </a:spcAft>
                      </a:pPr>
                      <a:r>
                        <a:rPr lang="en-AU" sz="1050">
                          <a:effectLst/>
                        </a:rPr>
                        <a:t>Telstra</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Progressive implementation starting FYE 30 June 2016 – fully compliant FYE 30 June 2017 </a:t>
                      </a:r>
                      <a:endParaRPr lang="en-AU" sz="1100">
                        <a:effectLst/>
                        <a:latin typeface="Calibri"/>
                        <a:ea typeface="Calibri"/>
                        <a:cs typeface="Times New Roman"/>
                      </a:endParaRPr>
                    </a:p>
                  </a:txBody>
                  <a:tcPr marL="0" marR="0" marT="0" marB="0" anchor="ctr"/>
                </a:tc>
              </a:tr>
              <a:tr h="218820">
                <a:tc>
                  <a:txBody>
                    <a:bodyPr/>
                    <a:lstStyle/>
                    <a:p>
                      <a:pPr>
                        <a:lnSpc>
                          <a:spcPct val="115000"/>
                        </a:lnSpc>
                        <a:spcAft>
                          <a:spcPts val="0"/>
                        </a:spcAft>
                      </a:pPr>
                      <a:r>
                        <a:rPr lang="en-AU" sz="1050" dirty="0">
                          <a:effectLst/>
                        </a:rPr>
                        <a:t>The Boston Consulting Group Pty Ltd</a:t>
                      </a:r>
                      <a:endParaRPr lang="en-AU" sz="1100" dirty="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31 December 2016</a:t>
                      </a:r>
                      <a:endParaRPr lang="en-AU" sz="1100">
                        <a:effectLst/>
                        <a:latin typeface="Calibri"/>
                        <a:ea typeface="Calibri"/>
                        <a:cs typeface="Times New Roman"/>
                      </a:endParaRPr>
                    </a:p>
                  </a:txBody>
                  <a:tcPr marL="0" marR="0" marT="0" marB="0" anchor="ctr"/>
                </a:tc>
              </a:tr>
              <a:tr h="451277">
                <a:tc>
                  <a:txBody>
                    <a:bodyPr/>
                    <a:lstStyle/>
                    <a:p>
                      <a:pPr>
                        <a:lnSpc>
                          <a:spcPct val="115000"/>
                        </a:lnSpc>
                        <a:spcAft>
                          <a:spcPts val="0"/>
                        </a:spcAft>
                      </a:pPr>
                      <a:r>
                        <a:rPr lang="en-AU" sz="1050">
                          <a:effectLst/>
                        </a:rPr>
                        <a:t>The GPT Group</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Progressive implementation, Tax Transparency Report for FYE 31 December 2016 and fully compliant by 30 June 2017</a:t>
                      </a:r>
                      <a:endParaRPr lang="en-AU" sz="1100">
                        <a:effectLst/>
                        <a:latin typeface="Calibri"/>
                        <a:ea typeface="Calibri"/>
                        <a:cs typeface="Times New Roman"/>
                      </a:endParaRPr>
                    </a:p>
                  </a:txBody>
                  <a:tcPr marL="0" marR="0" marT="0" marB="0" anchor="ctr"/>
                </a:tc>
              </a:tr>
              <a:tr h="218820">
                <a:tc>
                  <a:txBody>
                    <a:bodyPr/>
                    <a:lstStyle/>
                    <a:p>
                      <a:pPr>
                        <a:lnSpc>
                          <a:spcPct val="115000"/>
                        </a:lnSpc>
                        <a:spcAft>
                          <a:spcPts val="0"/>
                        </a:spcAft>
                      </a:pPr>
                      <a:r>
                        <a:rPr lang="en-AU" sz="1050">
                          <a:effectLst/>
                        </a:rPr>
                        <a:t>Transurban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a:t>
                      </a:r>
                      <a:endParaRPr lang="en-AU" sz="1100">
                        <a:effectLst/>
                        <a:latin typeface="Calibri"/>
                        <a:ea typeface="Calibri"/>
                        <a:cs typeface="Times New Roman"/>
                      </a:endParaRPr>
                    </a:p>
                  </a:txBody>
                  <a:tcPr marL="0" marR="0" marT="0" marB="0" anchor="ctr"/>
                </a:tc>
              </a:tr>
              <a:tr h="218820">
                <a:tc>
                  <a:txBody>
                    <a:bodyPr/>
                    <a:lstStyle/>
                    <a:p>
                      <a:pPr>
                        <a:lnSpc>
                          <a:spcPct val="115000"/>
                        </a:lnSpc>
                        <a:spcAft>
                          <a:spcPts val="0"/>
                        </a:spcAft>
                      </a:pPr>
                      <a:r>
                        <a:rPr lang="en-AU" sz="1050">
                          <a:effectLst/>
                        </a:rPr>
                        <a:t>Treasury Wines Estate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 (Published)</a:t>
                      </a:r>
                      <a:endParaRPr lang="en-AU" sz="1100">
                        <a:effectLst/>
                        <a:latin typeface="Calibri"/>
                        <a:ea typeface="Calibri"/>
                        <a:cs typeface="Times New Roman"/>
                      </a:endParaRPr>
                    </a:p>
                  </a:txBody>
                  <a:tcPr marL="0" marR="0" marT="0" marB="0" anchor="ctr"/>
                </a:tc>
              </a:tr>
              <a:tr h="218820">
                <a:tc>
                  <a:txBody>
                    <a:bodyPr/>
                    <a:lstStyle/>
                    <a:p>
                      <a:pPr>
                        <a:lnSpc>
                          <a:spcPct val="115000"/>
                        </a:lnSpc>
                        <a:spcAft>
                          <a:spcPts val="0"/>
                        </a:spcAft>
                      </a:pPr>
                      <a:r>
                        <a:rPr lang="en-AU" sz="1050">
                          <a:effectLst/>
                        </a:rPr>
                        <a:t>Vicinity Centres</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 (Published) </a:t>
                      </a:r>
                      <a:endParaRPr lang="en-AU" sz="1100">
                        <a:effectLst/>
                        <a:latin typeface="Calibri"/>
                        <a:ea typeface="Calibri"/>
                        <a:cs typeface="Times New Roman"/>
                      </a:endParaRPr>
                    </a:p>
                  </a:txBody>
                  <a:tcPr marL="0" marR="0" marT="0" marB="0" anchor="ctr"/>
                </a:tc>
              </a:tr>
              <a:tr h="218820">
                <a:tc>
                  <a:txBody>
                    <a:bodyPr/>
                    <a:lstStyle/>
                    <a:p>
                      <a:pPr>
                        <a:lnSpc>
                          <a:spcPct val="115000"/>
                        </a:lnSpc>
                        <a:spcAft>
                          <a:spcPts val="0"/>
                        </a:spcAft>
                      </a:pPr>
                      <a:r>
                        <a:rPr lang="en-AU" sz="1050">
                          <a:effectLst/>
                        </a:rPr>
                        <a:t>Viva Energy Holding Pty Ltd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31 December 2016</a:t>
                      </a:r>
                      <a:endParaRPr lang="en-AU" sz="1100">
                        <a:effectLst/>
                        <a:latin typeface="Calibri"/>
                        <a:ea typeface="Calibri"/>
                        <a:cs typeface="Times New Roman"/>
                      </a:endParaRPr>
                    </a:p>
                  </a:txBody>
                  <a:tcPr marL="0" marR="0" marT="0" marB="0" anchor="ctr"/>
                </a:tc>
              </a:tr>
              <a:tr h="218820">
                <a:tc>
                  <a:txBody>
                    <a:bodyPr/>
                    <a:lstStyle/>
                    <a:p>
                      <a:pPr>
                        <a:lnSpc>
                          <a:spcPct val="115000"/>
                        </a:lnSpc>
                        <a:spcAft>
                          <a:spcPts val="0"/>
                        </a:spcAft>
                      </a:pPr>
                      <a:r>
                        <a:rPr lang="en-AU" sz="1050">
                          <a:effectLst/>
                        </a:rPr>
                        <a:t>Vodafone Hutchison Australia Pty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31 December 2016</a:t>
                      </a:r>
                      <a:endParaRPr lang="en-AU" sz="1100">
                        <a:effectLst/>
                        <a:latin typeface="Calibri"/>
                        <a:ea typeface="Calibri"/>
                        <a:cs typeface="Times New Roman"/>
                      </a:endParaRPr>
                    </a:p>
                  </a:txBody>
                  <a:tcPr marL="0" marR="0" marT="0" marB="0" anchor="ctr"/>
                </a:tc>
              </a:tr>
              <a:tr h="218820">
                <a:tc>
                  <a:txBody>
                    <a:bodyPr/>
                    <a:lstStyle/>
                    <a:p>
                      <a:pPr>
                        <a:lnSpc>
                          <a:spcPct val="115000"/>
                        </a:lnSpc>
                        <a:spcAft>
                          <a:spcPts val="0"/>
                        </a:spcAft>
                      </a:pPr>
                      <a:r>
                        <a:rPr lang="en-AU" sz="1050">
                          <a:effectLst/>
                        </a:rPr>
                        <a:t>Wesfarmers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2016 (Published) </a:t>
                      </a:r>
                      <a:endParaRPr lang="en-AU" sz="1100">
                        <a:effectLst/>
                        <a:latin typeface="Calibri"/>
                        <a:ea typeface="Calibri"/>
                        <a:cs typeface="Times New Roman"/>
                      </a:endParaRPr>
                    </a:p>
                  </a:txBody>
                  <a:tcPr marL="0" marR="0" marT="0" marB="0" anchor="ctr"/>
                </a:tc>
              </a:tr>
              <a:tr h="218820">
                <a:tc>
                  <a:txBody>
                    <a:bodyPr/>
                    <a:lstStyle/>
                    <a:p>
                      <a:pPr>
                        <a:lnSpc>
                          <a:spcPct val="115000"/>
                        </a:lnSpc>
                        <a:spcAft>
                          <a:spcPts val="0"/>
                        </a:spcAft>
                      </a:pPr>
                      <a:r>
                        <a:rPr lang="en-AU" sz="1050">
                          <a:effectLst/>
                        </a:rPr>
                        <a:t>Westpac</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September 2016 (Published) </a:t>
                      </a:r>
                      <a:endParaRPr lang="en-AU" sz="1100">
                        <a:effectLst/>
                        <a:latin typeface="Calibri"/>
                        <a:ea typeface="Calibri"/>
                        <a:cs typeface="Times New Roman"/>
                      </a:endParaRPr>
                    </a:p>
                  </a:txBody>
                  <a:tcPr marL="0" marR="0" marT="0" marB="0" anchor="ctr"/>
                </a:tc>
              </a:tr>
              <a:tr h="218820">
                <a:tc>
                  <a:txBody>
                    <a:bodyPr/>
                    <a:lstStyle/>
                    <a:p>
                      <a:pPr>
                        <a:lnSpc>
                          <a:spcPct val="115000"/>
                        </a:lnSpc>
                        <a:spcAft>
                          <a:spcPts val="0"/>
                        </a:spcAft>
                      </a:pPr>
                      <a:r>
                        <a:rPr lang="en-AU" sz="1050">
                          <a:effectLst/>
                        </a:rPr>
                        <a:t>Woodside Petroleum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31 December 2016</a:t>
                      </a:r>
                      <a:endParaRPr lang="en-AU" sz="1100">
                        <a:effectLst/>
                        <a:latin typeface="Calibri"/>
                        <a:ea typeface="Calibri"/>
                        <a:cs typeface="Times New Roman"/>
                      </a:endParaRPr>
                    </a:p>
                  </a:txBody>
                  <a:tcPr marL="0" marR="0" marT="0" marB="0" anchor="ctr"/>
                </a:tc>
              </a:tr>
              <a:tr h="218820">
                <a:tc>
                  <a:txBody>
                    <a:bodyPr/>
                    <a:lstStyle/>
                    <a:p>
                      <a:pPr>
                        <a:lnSpc>
                          <a:spcPct val="115000"/>
                        </a:lnSpc>
                        <a:spcAft>
                          <a:spcPts val="0"/>
                        </a:spcAft>
                      </a:pPr>
                      <a:r>
                        <a:rPr lang="en-AU" sz="1050">
                          <a:effectLst/>
                        </a:rPr>
                        <a:t>Woolworths Limited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a:effectLst/>
                        </a:rPr>
                        <a:t>30 June 2017</a:t>
                      </a:r>
                      <a:endParaRPr lang="en-AU" sz="1100">
                        <a:effectLst/>
                        <a:latin typeface="Calibri"/>
                        <a:ea typeface="Calibri"/>
                        <a:cs typeface="Times New Roman"/>
                      </a:endParaRPr>
                    </a:p>
                  </a:txBody>
                  <a:tcPr marL="0" marR="0" marT="0" marB="0" anchor="ctr"/>
                </a:tc>
              </a:tr>
              <a:tr h="218820">
                <a:tc>
                  <a:txBody>
                    <a:bodyPr/>
                    <a:lstStyle/>
                    <a:p>
                      <a:pPr>
                        <a:lnSpc>
                          <a:spcPct val="115000"/>
                        </a:lnSpc>
                        <a:spcAft>
                          <a:spcPts val="0"/>
                        </a:spcAft>
                      </a:pPr>
                      <a:r>
                        <a:rPr lang="en-AU" sz="1050">
                          <a:effectLst/>
                        </a:rPr>
                        <a:t>WSP Australia Holdings Pty Ltd</a:t>
                      </a:r>
                      <a:endParaRPr lang="en-AU" sz="1100">
                        <a:effectLst/>
                        <a:latin typeface="Calibri"/>
                        <a:ea typeface="Calibri"/>
                        <a:cs typeface="Times New Roman"/>
                      </a:endParaRPr>
                    </a:p>
                  </a:txBody>
                  <a:tcPr marL="0" marR="0" marT="0" marB="0" anchor="ctr"/>
                </a:tc>
                <a:tc>
                  <a:txBody>
                    <a:bodyPr/>
                    <a:lstStyle/>
                    <a:p>
                      <a:pPr>
                        <a:lnSpc>
                          <a:spcPct val="115000"/>
                        </a:lnSpc>
                        <a:spcAft>
                          <a:spcPts val="750"/>
                        </a:spcAft>
                      </a:pPr>
                      <a:r>
                        <a:rPr lang="en-AU" sz="1050" dirty="0">
                          <a:effectLst/>
                        </a:rPr>
                        <a:t>31 December 2016 </a:t>
                      </a:r>
                      <a:endParaRPr lang="en-AU" sz="1100" dirty="0">
                        <a:effectLst/>
                        <a:latin typeface="Calibri"/>
                        <a:ea typeface="Calibri"/>
                        <a:cs typeface="Times New Roman"/>
                      </a:endParaRPr>
                    </a:p>
                  </a:txBody>
                  <a:tcPr marL="0" marR="0" marT="0" marB="0" anchor="ctr"/>
                </a:tc>
              </a:tr>
            </a:tbl>
          </a:graphicData>
        </a:graphic>
      </p:graphicFrame>
      <p:sp>
        <p:nvSpPr>
          <p:cNvPr id="3" name="Title 4"/>
          <p:cNvSpPr>
            <a:spLocks noGrp="1"/>
          </p:cNvSpPr>
          <p:nvPr>
            <p:ph type="title"/>
          </p:nvPr>
        </p:nvSpPr>
        <p:spPr>
          <a:xfrm>
            <a:off x="457200" y="274638"/>
            <a:ext cx="8229600" cy="1143000"/>
          </a:xfrm>
        </p:spPr>
        <p:txBody>
          <a:bodyPr>
            <a:normAutofit/>
          </a:bodyPr>
          <a:lstStyle/>
          <a:p>
            <a:r>
              <a:rPr lang="en-AU" dirty="0" smtClean="0"/>
              <a:t>Catalogue of signatories</a:t>
            </a:r>
            <a:endParaRPr lang="en-AU" dirty="0"/>
          </a:p>
        </p:txBody>
      </p:sp>
    </p:spTree>
    <p:extLst>
      <p:ext uri="{BB962C8B-B14F-4D97-AF65-F5344CB8AC3E}">
        <p14:creationId xmlns:p14="http://schemas.microsoft.com/office/powerpoint/2010/main" val="3667720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AU" dirty="0" smtClean="0"/>
              <a:t>Voluntary tax transparency code Register</a:t>
            </a:r>
            <a:endParaRPr lang="en-AU" dirty="0"/>
          </a:p>
        </p:txBody>
      </p:sp>
      <p:sp>
        <p:nvSpPr>
          <p:cNvPr id="4" name="Slide Number Placeholder 3"/>
          <p:cNvSpPr>
            <a:spLocks noGrp="1"/>
          </p:cNvSpPr>
          <p:nvPr>
            <p:ph type="sldNum" sz="quarter" idx="12"/>
          </p:nvPr>
        </p:nvSpPr>
        <p:spPr/>
        <p:txBody>
          <a:bodyPr/>
          <a:lstStyle/>
          <a:p>
            <a:fld id="{7496895E-76E2-42F6-A806-3DF77F490EFD}" type="slidenum">
              <a:rPr lang="en-AU" smtClean="0">
                <a:solidFill>
                  <a:prstClr val="black">
                    <a:tint val="75000"/>
                  </a:prstClr>
                </a:solidFill>
              </a:rPr>
              <a:pPr/>
              <a:t>8</a:t>
            </a:fld>
            <a:endParaRPr lang="en-AU" dirty="0">
              <a:solidFill>
                <a:prstClr val="black">
                  <a:tint val="75000"/>
                </a:prstClr>
              </a:solidFill>
            </a:endParaRPr>
          </a:p>
        </p:txBody>
      </p:sp>
      <p:sp>
        <p:nvSpPr>
          <p:cNvPr id="2" name="Content Placeholder 1"/>
          <p:cNvSpPr>
            <a:spLocks noGrp="1"/>
          </p:cNvSpPr>
          <p:nvPr>
            <p:ph idx="1"/>
          </p:nvPr>
        </p:nvSpPr>
        <p:spPr>
          <a:xfrm>
            <a:off x="4355976" y="1600200"/>
            <a:ext cx="4330824" cy="4525963"/>
          </a:xfrm>
        </p:spPr>
        <p:txBody>
          <a:bodyPr>
            <a:normAutofit fontScale="85000" lnSpcReduction="10000"/>
          </a:bodyPr>
          <a:lstStyle/>
          <a:p>
            <a:pPr algn="ctr"/>
            <a:r>
              <a:rPr lang="en-AU" dirty="0" smtClean="0"/>
              <a:t>To </a:t>
            </a:r>
            <a:r>
              <a:rPr lang="en-AU" dirty="0"/>
              <a:t>indicate your organisation’s intention to adopt the Code, </a:t>
            </a:r>
            <a:r>
              <a:rPr lang="en-AU" dirty="0" smtClean="0"/>
              <a:t>simply </a:t>
            </a:r>
            <a:r>
              <a:rPr lang="en-AU" dirty="0"/>
              <a:t>contact the </a:t>
            </a:r>
            <a:r>
              <a:rPr lang="en-AU" dirty="0" smtClean="0"/>
              <a:t>Board at </a:t>
            </a:r>
            <a:r>
              <a:rPr lang="en-AU" b="1" dirty="0" smtClean="0"/>
              <a:t>taxboard@treasury.gov.au</a:t>
            </a:r>
            <a:r>
              <a:rPr lang="en-AU" dirty="0" smtClean="0"/>
              <a:t> </a:t>
            </a:r>
          </a:p>
          <a:p>
            <a:pPr algn="ctr"/>
            <a:endParaRPr lang="en-AU" dirty="0" smtClean="0"/>
          </a:p>
          <a:p>
            <a:pPr algn="ctr"/>
            <a:r>
              <a:rPr lang="en-AU" dirty="0" smtClean="0"/>
              <a:t>Also tell us the </a:t>
            </a:r>
            <a:r>
              <a:rPr lang="en-AU" dirty="0"/>
              <a:t>financial year ending </a:t>
            </a:r>
            <a:r>
              <a:rPr lang="en-AU" dirty="0" smtClean="0"/>
              <a:t>from which you intend </a:t>
            </a:r>
            <a:r>
              <a:rPr lang="en-AU" dirty="0"/>
              <a:t>to </a:t>
            </a:r>
            <a:r>
              <a:rPr lang="en-AU" dirty="0" smtClean="0"/>
              <a:t>adopt the Code</a:t>
            </a:r>
            <a:endParaRPr lang="en-AU" i="1" dirty="0"/>
          </a:p>
        </p:txBody>
      </p:sp>
      <p:sp>
        <p:nvSpPr>
          <p:cNvPr id="6" name="Content Placeholder 1"/>
          <p:cNvSpPr txBox="1">
            <a:spLocks/>
          </p:cNvSpPr>
          <p:nvPr/>
        </p:nvSpPr>
        <p:spPr>
          <a:xfrm>
            <a:off x="0" y="1628800"/>
            <a:ext cx="4330824"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endParaRPr lang="en-AU" i="1" dirty="0"/>
          </a:p>
        </p:txBody>
      </p:sp>
      <p:sp>
        <p:nvSpPr>
          <p:cNvPr id="8" name="Content Placeholder 1"/>
          <p:cNvSpPr txBox="1">
            <a:spLocks/>
          </p:cNvSpPr>
          <p:nvPr/>
        </p:nvSpPr>
        <p:spPr>
          <a:xfrm>
            <a:off x="0" y="1752599"/>
            <a:ext cx="4330824"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endParaRPr lang="en-AU" i="1" dirty="0"/>
          </a:p>
        </p:txBody>
      </p:sp>
      <p:pic>
        <p:nvPicPr>
          <p:cNvPr id="1027" name="Picture 3" descr="C:\Users\cvh\AppData\Local\Microsoft\Windows\Temporary Internet Files\Content.IE5\5TSPQ6GP\POSVTIV[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2132856"/>
            <a:ext cx="2592287"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7579790"/>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Receiver>
    <Name>Policy Auditing</Name>
    <Synchronization>Synchronous</Synchronization>
    <Type>10001</Type>
    <SequenceNumber>1100</SequenceNumber>
    <Url/>
    <Assembly>Microsoft.Office.Policy, Version=15.0.0.0, Culture=neutral, PublicKeyToken=71e9bce111e9429c</Assembly>
    <Class>Microsoft.Office.RecordsManagement.Internal.AuditHandler</Class>
    <Data/>
    <Filter/>
  </Receiver>
  <Receiver>
    <Name>Policy Auditing</Name>
    <Synchronization>Synchronous</Synchronization>
    <Type>10002</Type>
    <SequenceNumber>1101</SequenceNumber>
    <Url/>
    <Assembly>Microsoft.Office.Policy, Version=15.0.0.0, Culture=neutral, PublicKeyToken=71e9bce111e9429c</Assembly>
    <Class>Microsoft.Office.RecordsManagement.Internal.AuditHandler</Class>
    <Data/>
    <Filter/>
  </Receiver>
  <Receiver>
    <Name>Policy Auditing</Name>
    <Synchronization>Synchronous</Synchronization>
    <Type>10004</Type>
    <SequenceNumber>1102</SequenceNumber>
    <Url/>
    <Assembly>Microsoft.Office.Policy, Version=15.0.0.0, Culture=neutral, PublicKeyToken=71e9bce111e9429c</Assembly>
    <Class>Microsoft.Office.RecordsManagement.Internal.AuditHandler</Class>
    <Data/>
    <Filter/>
  </Receiver>
  <Receiver>
    <Name>Policy Auditing</Name>
    <Synchronization>Synchronous</Synchronization>
    <Type>10006</Type>
    <SequenceNumber>1103</SequenceNumber>
    <Url/>
    <Assembly>Microsoft.Office.Policy, Version=15.0.0.0, Culture=neutral, PublicKeyToken=71e9bce111e9429c</Assembly>
    <Class>Microsoft.Office.RecordsManagement.Internal.AuditHandler</Class>
    <Data/>
    <Filter/>
  </Receiver>
  <Receiver>
    <Name/>
    <Synchronization>Asynchronous</Synchronization>
    <Type>10003</Type>
    <SequenceNumber>10000</SequenceNumber>
    <Url/>
    <Assembly>RecordPoint.Active.UI, Version=1.0.0.0, Culture=neutral, PublicKeyToken=d49476ae5b650bf3</Assembly>
    <Class>RecordPoint.Active.UI.Events.WorkflowItemEventReceiver</Class>
    <Data/>
    <Filter/>
  </Receiver>
  <Receiver>
    <Name/>
    <Synchronization>Synchronous</Synchronization>
    <Type>3</Type>
    <SequenceNumber>10000</SequenceNumber>
    <Url/>
    <Assembly>RecordPoint.Active.UI, Version=1.0.0.0, Culture=neutral, PublicKeyToken=d49476ae5b650bf3</Assembly>
    <Class>RecordPoint.Active.UI.Events.WorkflowItemEventReceiver</Class>
    <Data/>
    <Filter/>
  </Receiver>
  <Receiver>
    <Name/>
    <Synchronization>Asynchronous</Synchronization>
    <Type>10009</Type>
    <SequenceNumber>10000</SequenceNumber>
    <Url/>
    <Assembly>RecordPoint.Active.UI, Version=1.0.0.0, Culture=neutral, PublicKeyToken=d49476ae5b650bf3</Assembly>
    <Class>RecordPoint.Active.UI.Events.WorkflowItemEventReceiver</Class>
    <Data/>
    <Filter/>
  </Receiver>
  <Receiver>
    <Name/>
    <Synchronization>Synchronous</Synchronization>
    <Type>9</Type>
    <SequenceNumber>10000</SequenceNumber>
    <Url/>
    <Assembly>RecordPoint.Active.UI, Version=1.0.0.0, Culture=neutral, PublicKeyToken=d49476ae5b650bf3</Assembly>
    <Class>RecordPoint.Active.UI.Events.WorkflowItemEventReceiver</Class>
    <Data/>
    <Filter/>
  </Receiver>
  <Receiver>
    <Name/>
    <Synchronization>Asynchronous</Synchronization>
    <Type>10103</Type>
    <SequenceNumber>10000</SequenceNumber>
    <Url/>
    <Assembly>RecordPoint.Active.UI, Version=1.0.0.0, Culture=neutral, PublicKeyToken=d49476ae5b650bf3</Assembly>
    <Class>RecordPoint.Active.UI.Events.WorkflowListEventReceiver</Class>
    <Data/>
    <Filter/>
  </Receiver>
  <Receiver>
    <Name/>
    <Synchronization>Synchronous</Synchronization>
    <Type>102</Type>
    <SequenceNumber>10000</SequenceNumber>
    <Url/>
    <Assembly>RecordPoint.Active.UI, Version=1.0.0.0, Culture=neutral, PublicKeyToken=d49476ae5b650bf3</Assembly>
    <Class>RecordPoint.Active.UI.Events.WorkflowListEventReceiver</Class>
    <Data/>
    <Filter/>
  </Receiver>
  <Receiver>
    <Name/>
    <Synchronization>Asynchronous</Synchronization>
    <Type>10105</Type>
    <SequenceNumber>10000</SequenceNumber>
    <Url/>
    <Assembly>RecordPoint.Active.UI, Version=1.0.0.0, Culture=neutral, PublicKeyToken=d49476ae5b650bf3</Assembly>
    <Class>RecordPoint.Active.UI.Events.WorkflowListEventReceiver</Class>
    <Data/>
    <Filter/>
  </Receiver>
  <Receiver>
    <Name/>
    <Synchronization>Synchronous</Synchronization>
    <Type>105</Type>
    <SequenceNumber>10000</SequenceNumber>
    <Url/>
    <Assembly>RecordPoint.Active.UI, Version=1.0.0.0, Culture=neutral, PublicKeyToken=d49476ae5b650bf3</Assembly>
    <Class>RecordPoint.Active.UI.Events.WorkflowListEventReceiver</Class>
    <Data/>
    <Filter/>
  </Receiver>
  <Receiver>
    <Name/>
    <Synchronization>Asynchronous</Synchronization>
    <Type>10002</Type>
    <SequenceNumber>10000</SequenceNumber>
    <Url/>
    <Assembly>RecordPoint.Active.UI, Version=1.0.0.0, Culture=neutral, PublicKeyToken=d49476ae5b650bf3</Assembly>
    <Class>RecordPoint.Active.UI.Events.WorkflowItemEventReceiver</Class>
    <Data/>
    <Filter/>
  </Receiver>
  <Receiver>
    <Name/>
    <Synchronization>Synchronous</Synchronization>
    <Type>2</Type>
    <SequenceNumber>10000</SequenceNumber>
    <Url/>
    <Assembly>RecordPoint.Active.UI, Version=1.0.0.0, Culture=neutral, PublicKeyToken=d49476ae5b650bf3</Assembly>
    <Class>RecordPoint.Active.UI.Events.WorkflowItemEventReceiver</Class>
    <Data/>
    <Filter/>
  </Receiver>
</spe:Receivers>
</file>

<file path=customXml/item2.xml><?xml version="1.0" encoding="utf-8"?>
<?mso-contentType ?>
<p:Policy xmlns:p="office.server.policy" id="" local="true">
  <p:Name>Treasury Document</p:Name>
  <p:Description/>
  <p:Statement/>
  <p:PolicyItems>
    <p:PolicyItem featureId="Microsoft.Office.RecordsManagement.PolicyFeatures.PolicyAudit" staticId="0x01010036BB8DE7EC542E42A8B2E98CC20CB697|1757814118" UniqueId="069e7114-c113-40ac-b5d9-743a6101772e">
      <p:Name>Auditing</p:Name>
      <p:Description>Audits user actions on documents and list items to the Audit Log.</p:Description>
      <p:CustomData>
        <Audit>
          <Update/>
          <View/>
          <CheckInOut/>
          <MoveCopy/>
          <DeleteRestore/>
        </Audit>
      </p:CustomData>
    </p:PolicyItem>
  </p:PolicyItems>
</p:Policy>
</file>

<file path=customXml/item3.xml><?xml version="1.0" encoding="utf-8"?>
<p:properties xmlns:p="http://schemas.microsoft.com/office/2006/metadata/properties" xmlns:xsi="http://www.w3.org/2001/XMLSchema-instance" xmlns:pc="http://schemas.microsoft.com/office/infopath/2007/PartnerControls">
  <documentManagement>
    <lb508a4dc5e84436a0fe496b536466aa xmlns="9f7bc583-7cbe-45b9-a2bd-8bbb6543b37e">
      <Terms xmlns="http://schemas.microsoft.com/office/infopath/2007/PartnerControls">
        <TermInfo xmlns="http://schemas.microsoft.com/office/infopath/2007/PartnerControls">
          <TermName xmlns="http://schemas.microsoft.com/office/infopath/2007/PartnerControls">GRA26-21135 - Retain as national archives</TermName>
          <TermId xmlns="http://schemas.microsoft.com/office/infopath/2007/PartnerControls">f1e1d764-3604-4ca6-bc54-6b106e291d6f</TermId>
        </TermInfo>
      </Terms>
    </lb508a4dc5e84436a0fe496b536466aa>
    <IconOverlay xmlns="http://schemas.microsoft.com/sharepoint/v4" xsi:nil="true"/>
    <TaxCatchAll xmlns="9f7bc583-7cbe-45b9-a2bd-8bbb6543b37e"/>
    <_dlc_DocId xmlns="9f7bc583-7cbe-45b9-a2bd-8bbb6543b37e">2017RG-355-2788</_dlc_DocId>
    <_dlc_DocIdUrl xmlns="9f7bc583-7cbe-45b9-a2bd-8bbb6543b37e">
      <Url>http://tweb/sites/rg/bots/projects/_layouts/15/DocIdRedir.aspx?ID=2017RG-355-2788</Url>
      <Description>2017RG-355-2788</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ct:contentTypeSchema xmlns:ct="http://schemas.microsoft.com/office/2006/metadata/contentType" xmlns:ma="http://schemas.microsoft.com/office/2006/metadata/properties/metaAttributes" ct:_="" ma:_="" ma:contentTypeName="Treasury Document" ma:contentTypeID="0x01010036BB8DE7EC542E42A8B2E98CC20CB697007F2E04CA2AAA104DB2D93AC73B6CBA42" ma:contentTypeVersion="1206" ma:contentTypeDescription="" ma:contentTypeScope="" ma:versionID="dcfec8ef4877779773ae75cf0b8e6a81">
  <xsd:schema xmlns:xsd="http://www.w3.org/2001/XMLSchema" xmlns:xs="http://www.w3.org/2001/XMLSchema" xmlns:p="http://schemas.microsoft.com/office/2006/metadata/properties" xmlns:ns1="http://schemas.microsoft.com/sharepoint/v3" xmlns:ns2="9f7bc583-7cbe-45b9-a2bd-8bbb6543b37e" xmlns:ns4="http://schemas.microsoft.com/sharepoint/v4" targetNamespace="http://schemas.microsoft.com/office/2006/metadata/properties" ma:root="true" ma:fieldsID="38431cb0f8e40174b0b05233ed2e9f6e" ns1:_="" ns2:_="" ns4:_="">
    <xsd:import namespace="http://schemas.microsoft.com/sharepoint/v3"/>
    <xsd:import namespace="9f7bc583-7cbe-45b9-a2bd-8bbb6543b37e"/>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2:lb508a4dc5e84436a0fe496b536466aa" minOccurs="0"/>
                <xsd:element ref="ns2:TaxCatchAll" minOccurs="0"/>
                <xsd:element ref="ns2:TaxCatchAllLabel" minOccurs="0"/>
                <xsd:element ref="ns1:_dlc_Exempt"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5"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f7bc583-7cbe-45b9-a2bd-8bbb6543b37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lb508a4dc5e84436a0fe496b536466aa" ma:index="11" nillable="true" ma:taxonomy="true" ma:internalName="lb508a4dc5e84436a0fe496b536466aa" ma:taxonomyFieldName="TSYRecordClass" ma:displayName="Record Class" ma:readOnly="false" ma:default="18;#GRA26-21135 - Retain as national archives|f1e1d764-3604-4ca6-bc54-6b106e291d6f" ma:fieldId="{5b508a4d-c5e8-4436-a0fe-496b536466aa}" ma:sspId="77b7a547-5880-464f-83f8-cefe583c3af4" ma:termSetId="8c8a1de6-dea5-4e66-bd5a-b7b3daae0f37"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a5426e91-c895-42ba-91bf-fe5e23c4f0ec}" ma:internalName="TaxCatchAll" ma:showField="CatchAllData" ma:web="9f7bc583-7cbe-45b9-a2bd-8bbb6543b37e">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a5426e91-c895-42ba-91bf-fe5e23c4f0ec}" ma:internalName="TaxCatchAllLabel" ma:readOnly="true" ma:showField="CatchAllDataLabel" ma:web="9f7bc583-7cbe-45b9-a2bd-8bbb6543b37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7"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2005B53-2591-4D4D-A124-8ED0CA6E00CF}">
  <ds:schemaRefs>
    <ds:schemaRef ds:uri="http://schemas.microsoft.com/sharepoint/events"/>
  </ds:schemaRefs>
</ds:datastoreItem>
</file>

<file path=customXml/itemProps2.xml><?xml version="1.0" encoding="utf-8"?>
<ds:datastoreItem xmlns:ds="http://schemas.openxmlformats.org/officeDocument/2006/customXml" ds:itemID="{1E111840-A804-41CC-A27B-AE6768889317}">
  <ds:schemaRefs>
    <ds:schemaRef ds:uri="office.server.policy"/>
  </ds:schemaRefs>
</ds:datastoreItem>
</file>

<file path=customXml/itemProps3.xml><?xml version="1.0" encoding="utf-8"?>
<ds:datastoreItem xmlns:ds="http://schemas.openxmlformats.org/officeDocument/2006/customXml" ds:itemID="{854C4F0C-7E88-475A-BF11-4863DC6FEC65}">
  <ds:schemaRefs>
    <ds:schemaRef ds:uri="http://schemas.microsoft.com/office/infopath/2007/PartnerControls"/>
    <ds:schemaRef ds:uri="http://www.w3.org/XML/1998/namespace"/>
    <ds:schemaRef ds:uri="http://schemas.microsoft.com/office/2006/metadata/properties"/>
    <ds:schemaRef ds:uri="http://purl.org/dc/terms/"/>
    <ds:schemaRef ds:uri="http://schemas.microsoft.com/office/2006/documentManagement/types"/>
    <ds:schemaRef ds:uri="9f7bc583-7cbe-45b9-a2bd-8bbb6543b37e"/>
    <ds:schemaRef ds:uri="http://schemas.microsoft.com/sharepoint/v4"/>
    <ds:schemaRef ds:uri="http://schemas.openxmlformats.org/package/2006/metadata/core-properties"/>
    <ds:schemaRef ds:uri="http://schemas.microsoft.com/sharepoint/v3"/>
    <ds:schemaRef ds:uri="http://purl.org/dc/dcmitype/"/>
    <ds:schemaRef ds:uri="http://purl.org/dc/elements/1.1/"/>
  </ds:schemaRefs>
</ds:datastoreItem>
</file>

<file path=customXml/itemProps4.xml><?xml version="1.0" encoding="utf-8"?>
<ds:datastoreItem xmlns:ds="http://schemas.openxmlformats.org/officeDocument/2006/customXml" ds:itemID="{9FA358D5-A405-485D-849E-AF72C701A674}">
  <ds:schemaRefs>
    <ds:schemaRef ds:uri="http://schemas.microsoft.com/sharepoint/v3/contenttype/forms"/>
  </ds:schemaRefs>
</ds:datastoreItem>
</file>

<file path=customXml/itemProps5.xml><?xml version="1.0" encoding="utf-8"?>
<ds:datastoreItem xmlns:ds="http://schemas.openxmlformats.org/officeDocument/2006/customXml" ds:itemID="{EBDA5F2F-B691-48C7-B3BE-F8A6C4D37D41}"/>
</file>

<file path=docProps/app.xml><?xml version="1.0" encoding="utf-8"?>
<Properties xmlns="http://schemas.openxmlformats.org/officeDocument/2006/extended-properties" xmlns:vt="http://schemas.openxmlformats.org/officeDocument/2006/docPropsVTypes">
  <Template>Treasury Grayscale</Template>
  <TotalTime>22249</TotalTime>
  <Words>884</Words>
  <Application>Microsoft Office PowerPoint</Application>
  <PresentationFormat>On-screen Show (4:3)</PresentationFormat>
  <Paragraphs>188</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Voluntary Tax Transparency Code</vt:lpstr>
      <vt:lpstr>Take-up</vt:lpstr>
      <vt:lpstr>Catalogue of signatories</vt:lpstr>
      <vt:lpstr>Catalogue of signatories</vt:lpstr>
      <vt:lpstr>Catalogue of signatories</vt:lpstr>
      <vt:lpstr>Catalogue of signatories</vt:lpstr>
      <vt:lpstr>Voluntary tax transparency code Register</vt:lpstr>
    </vt:vector>
  </TitlesOfParts>
  <Company>Australian Government - The Treasury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BoT powerpoint presentation_general_15022016</dc:title>
  <dc:creator>Watman, Amelia</dc:creator>
  <cp:lastModifiedBy>Atkinson, Paul</cp:lastModifiedBy>
  <cp:revision>431</cp:revision>
  <cp:lastPrinted>2016-05-22T22:35:09Z</cp:lastPrinted>
  <dcterms:created xsi:type="dcterms:W3CDTF">2016-01-07T04:06:34Z</dcterms:created>
  <dcterms:modified xsi:type="dcterms:W3CDTF">2017-03-08T01:20:07Z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0x01010036BB8DE7EC542E42A8B2E98CC20CB697007F2E04CA2AAA104DB2D93AC73B6CBA42</vt:lpwstr>
  </property>
  <property fmtid="{D5CDD505-2E9C-101B-9397-08002B2CF9AE}" pid="4" name="_dlc_DocIdItemGuid">
    <vt:lpwstr>e415b692-c698-48fe-a95b-d77f0070ad66</vt:lpwstr>
  </property>
  <property fmtid="{D5CDD505-2E9C-101B-9397-08002B2CF9AE}" pid="5" name="RecordPoint_WorkflowType">
    <vt:lpwstr>ActiveSubmitStub</vt:lpwstr>
  </property>
  <property fmtid="{D5CDD505-2E9C-101B-9397-08002B2CF9AE}" pid="6" name="RecordPoint_ActiveItemSiteId">
    <vt:lpwstr>{5b52b9a5-e5b2-4521-8814-a1e24ca2869d}</vt:lpwstr>
  </property>
  <property fmtid="{D5CDD505-2E9C-101B-9397-08002B2CF9AE}" pid="7" name="RecordPoint_ActiveItemListId">
    <vt:lpwstr>{eaa84b50-04f1-4d1f-8b15-a83bc9265cad}</vt:lpwstr>
  </property>
  <property fmtid="{D5CDD505-2E9C-101B-9397-08002B2CF9AE}" pid="8" name="RecordPoint_ActiveItemUniqueId">
    <vt:lpwstr>{0e063bbd-e99c-4438-b5b7-84978beaac05}</vt:lpwstr>
  </property>
  <property fmtid="{D5CDD505-2E9C-101B-9397-08002B2CF9AE}" pid="9" name="RecordPoint_ActiveItemWebId">
    <vt:lpwstr>{457ff61d-75fe-4adf-84ee-bc8db51a93d4}</vt:lpwstr>
  </property>
  <property fmtid="{D5CDD505-2E9C-101B-9397-08002B2CF9AE}" pid="10" name="RecordPoint_SubmissionDate">
    <vt:lpwstr/>
  </property>
  <property fmtid="{D5CDD505-2E9C-101B-9397-08002B2CF9AE}" pid="11" name="RecordPoint_RecordNumberSubmitted">
    <vt:lpwstr>R0001238980</vt:lpwstr>
  </property>
  <property fmtid="{D5CDD505-2E9C-101B-9397-08002B2CF9AE}" pid="12" name="RecordPoint_ActiveItemMoved">
    <vt:lpwstr/>
  </property>
  <property fmtid="{D5CDD505-2E9C-101B-9397-08002B2CF9AE}" pid="13" name="RecordPoint_RecordFormat">
    <vt:lpwstr/>
  </property>
  <property fmtid="{D5CDD505-2E9C-101B-9397-08002B2CF9AE}" pid="14" name="RecordPoint_SubmissionCompleted">
    <vt:lpwstr>2017-03-20T13:13:30.9077608+11:00</vt:lpwstr>
  </property>
  <property fmtid="{D5CDD505-2E9C-101B-9397-08002B2CF9AE}" pid="15" name="_AdHocReviewCycleID">
    <vt:i4>821734429</vt:i4>
  </property>
  <property fmtid="{D5CDD505-2E9C-101B-9397-08002B2CF9AE}" pid="16" name="_EmailSubject">
    <vt:lpwstr>2017 Financial Services Conference Speaker Kit [SEC=UNCLASSIFIED]</vt:lpwstr>
  </property>
  <property fmtid="{D5CDD505-2E9C-101B-9397-08002B2CF9AE}" pid="17" name="_AuthorEmail">
    <vt:lpwstr>Stephen.Dodshon@treasury.gov.au</vt:lpwstr>
  </property>
  <property fmtid="{D5CDD505-2E9C-101B-9397-08002B2CF9AE}" pid="18" name="_AuthorEmailDisplayName">
    <vt:lpwstr>Dodshon, Stephen</vt:lpwstr>
  </property>
  <property fmtid="{D5CDD505-2E9C-101B-9397-08002B2CF9AE}" pid="19" name="TSYRecordClass">
    <vt:lpwstr>18</vt:lpwstr>
  </property>
</Properties>
</file>